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8"/>
  </p:notesMasterIdLst>
  <p:sldIdLst>
    <p:sldId id="256" r:id="rId3"/>
    <p:sldId id="298" r:id="rId4"/>
    <p:sldId id="2134806607" r:id="rId5"/>
    <p:sldId id="2134806608" r:id="rId6"/>
    <p:sldId id="323" r:id="rId7"/>
    <p:sldId id="315" r:id="rId8"/>
    <p:sldId id="316" r:id="rId9"/>
    <p:sldId id="317" r:id="rId10"/>
    <p:sldId id="318" r:id="rId11"/>
    <p:sldId id="319" r:id="rId12"/>
    <p:sldId id="320" r:id="rId13"/>
    <p:sldId id="322" r:id="rId14"/>
    <p:sldId id="321" r:id="rId15"/>
    <p:sldId id="302" r:id="rId16"/>
    <p:sldId id="301" r:id="rId17"/>
    <p:sldId id="2134806602" r:id="rId18"/>
    <p:sldId id="303" r:id="rId19"/>
    <p:sldId id="304" r:id="rId20"/>
    <p:sldId id="2134806603" r:id="rId21"/>
    <p:sldId id="2134806604" r:id="rId22"/>
    <p:sldId id="305" r:id="rId23"/>
    <p:sldId id="2134806605" r:id="rId24"/>
    <p:sldId id="306" r:id="rId25"/>
    <p:sldId id="2134806606" r:id="rId26"/>
    <p:sldId id="2134806609"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rketing Tech Award – Intro" id="{EC8F45B4-ED24-9545-ABB6-8EAF34813E74}">
          <p14:sldIdLst>
            <p14:sldId id="256"/>
            <p14:sldId id="298"/>
            <p14:sldId id="2134806607"/>
            <p14:sldId id="2134806608"/>
          </p14:sldIdLst>
        </p14:section>
        <p14:section name="Bewerbungsunterlagen" id="{8050313E-C3D4-8544-A946-C88DCE7D7559}">
          <p14:sldIdLst>
            <p14:sldId id="323"/>
            <p14:sldId id="315"/>
            <p14:sldId id="316"/>
            <p14:sldId id="317"/>
            <p14:sldId id="318"/>
            <p14:sldId id="319"/>
            <p14:sldId id="320"/>
            <p14:sldId id="322"/>
            <p14:sldId id="321"/>
          </p14:sldIdLst>
        </p14:section>
        <p14:section name="Case Inspiration – Struktur" id="{48DB6B75-DDA6-F943-A465-1F1C2EE47A1F}">
          <p14:sldIdLst>
            <p14:sldId id="302"/>
          </p14:sldIdLst>
        </p14:section>
        <p14:section name="Case Inspiration – Funktionen" id="{C1580789-8C6E-DF47-97D4-B7520987991E}">
          <p14:sldIdLst>
            <p14:sldId id="301"/>
            <p14:sldId id="2134806602"/>
          </p14:sldIdLst>
        </p14:section>
        <p14:section name="Case Inspiration – Wertschöpfung" id="{A8A294F5-AE86-5F40-BDAF-0E7A57774CB0}">
          <p14:sldIdLst>
            <p14:sldId id="303"/>
            <p14:sldId id="304"/>
            <p14:sldId id="2134806603"/>
            <p14:sldId id="2134806604"/>
          </p14:sldIdLst>
        </p14:section>
        <p14:section name="Case Inspiration – Customer Journey Phasen" id="{CA481C96-5248-C14F-8630-FF672840CADC}">
          <p14:sldIdLst>
            <p14:sldId id="305"/>
            <p14:sldId id="2134806605"/>
          </p14:sldIdLst>
        </p14:section>
        <p14:section name="Case Inspiration – Intere Wertschöpfung &amp; Kunden-Funnel" id="{B7B3EA9A-6C82-5345-9159-DAF7FAD2254D}">
          <p14:sldIdLst>
            <p14:sldId id="306"/>
            <p14:sldId id="2134806606"/>
          </p14:sldIdLst>
        </p14:section>
        <p14:section name="Marketing Tech Lab – Marketing Tech Award" id="{BAADFF60-410A-0145-A185-38DA05212B1C}">
          <p14:sldIdLst>
            <p14:sldId id="21348066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F68"/>
    <a:srgbClr val="F8F0D3"/>
    <a:srgbClr val="037082"/>
    <a:srgbClr val="FEF1CB"/>
    <a:srgbClr val="F8AE00"/>
    <a:srgbClr val="156082"/>
    <a:srgbClr val="868686"/>
    <a:srgbClr val="C4C3C3"/>
    <a:srgbClr val="2EB8C5"/>
    <a:srgbClr val="0E4D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5E162-5D07-2224-5433-1FE06B77F957}" v="64" dt="2024-01-30T13:53:54.016"/>
    <p1510:client id="{BC92626B-06CA-A622-18FE-C7BF035DBB1B}" v="6" dt="2024-02-01T10:01:54.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4"/>
  </p:normalViewPr>
  <p:slideViewPr>
    <p:cSldViewPr snapToGrid="0">
      <p:cViewPr varScale="1">
        <p:scale>
          <a:sx n="155" d="100"/>
          <a:sy n="155" d="100"/>
        </p:scale>
        <p:origin x="8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 Ehrke" userId="S::anja.ehrke@marketingtechlab.de::0d727c64-dd74-4edf-8fe7-3ccfac5ce07a" providerId="AD" clId="Web-{BC92626B-06CA-A622-18FE-C7BF035DBB1B}"/>
    <pc:docChg chg="modSld">
      <pc:chgData name="Anja Ehrke" userId="S::anja.ehrke@marketingtechlab.de::0d727c64-dd74-4edf-8fe7-3ccfac5ce07a" providerId="AD" clId="Web-{BC92626B-06CA-A622-18FE-C7BF035DBB1B}" dt="2024-02-01T10:01:54.366" v="2" actId="20577"/>
      <pc:docMkLst>
        <pc:docMk/>
      </pc:docMkLst>
      <pc:sldChg chg="modSp">
        <pc:chgData name="Anja Ehrke" userId="S::anja.ehrke@marketingtechlab.de::0d727c64-dd74-4edf-8fe7-3ccfac5ce07a" providerId="AD" clId="Web-{BC92626B-06CA-A622-18FE-C7BF035DBB1B}" dt="2024-02-01T10:01:54.366" v="2" actId="20577"/>
        <pc:sldMkLst>
          <pc:docMk/>
          <pc:sldMk cId="1356773912" sldId="2134806608"/>
        </pc:sldMkLst>
        <pc:spChg chg="mod">
          <ac:chgData name="Anja Ehrke" userId="S::anja.ehrke@marketingtechlab.de::0d727c64-dd74-4edf-8fe7-3ccfac5ce07a" providerId="AD" clId="Web-{BC92626B-06CA-A622-18FE-C7BF035DBB1B}" dt="2024-02-01T10:01:54.366" v="2" actId="20577"/>
          <ac:spMkLst>
            <pc:docMk/>
            <pc:sldMk cId="1356773912" sldId="2134806608"/>
            <ac:spMk id="24" creationId="{D5566619-7DCA-FCFD-A910-7D65CCFB9360}"/>
          </ac:spMkLst>
        </pc:spChg>
      </pc:sldChg>
    </pc:docChg>
  </pc:docChgLst>
  <pc:docChgLst>
    <pc:chgData name="Denise Dümdüz" userId="S::denise.duemduez@marketingtechlab.de::b85ffc20-cc20-4117-90d0-b8c16d064a82" providerId="AD" clId="Web-{A39CA99C-0458-9895-3C3A-8E95D7B31277}"/>
    <pc:docChg chg="addSld delSld modSld sldOrd modSection">
      <pc:chgData name="Denise Dümdüz" userId="S::denise.duemduez@marketingtechlab.de::b85ffc20-cc20-4117-90d0-b8c16d064a82" providerId="AD" clId="Web-{A39CA99C-0458-9895-3C3A-8E95D7B31277}" dt="2024-01-29T11:01:45.331" v="50" actId="20577"/>
      <pc:docMkLst>
        <pc:docMk/>
      </pc:docMkLst>
      <pc:sldChg chg="modSp">
        <pc:chgData name="Denise Dümdüz" userId="S::denise.duemduez@marketingtechlab.de::b85ffc20-cc20-4117-90d0-b8c16d064a82" providerId="AD" clId="Web-{A39CA99C-0458-9895-3C3A-8E95D7B31277}" dt="2024-01-29T10:58:15.371" v="6" actId="20577"/>
        <pc:sldMkLst>
          <pc:docMk/>
          <pc:sldMk cId="1357982530" sldId="298"/>
        </pc:sldMkLst>
        <pc:spChg chg="mod">
          <ac:chgData name="Denise Dümdüz" userId="S::denise.duemduez@marketingtechlab.de::b85ffc20-cc20-4117-90d0-b8c16d064a82" providerId="AD" clId="Web-{A39CA99C-0458-9895-3C3A-8E95D7B31277}" dt="2024-01-29T10:58:15.371" v="6" actId="20577"/>
          <ac:spMkLst>
            <pc:docMk/>
            <pc:sldMk cId="1357982530" sldId="298"/>
            <ac:spMk id="8" creationId="{086B9E0C-62EB-6E4C-4AFE-253F57864329}"/>
          </ac:spMkLst>
        </pc:spChg>
      </pc:sldChg>
      <pc:sldChg chg="modSp del">
        <pc:chgData name="Denise Dümdüz" userId="S::denise.duemduez@marketingtechlab.de::b85ffc20-cc20-4117-90d0-b8c16d064a82" providerId="AD" clId="Web-{A39CA99C-0458-9895-3C3A-8E95D7B31277}" dt="2024-01-29T11:00:54.704" v="45"/>
        <pc:sldMkLst>
          <pc:docMk/>
          <pc:sldMk cId="966718429" sldId="312"/>
        </pc:sldMkLst>
        <pc:spChg chg="mod">
          <ac:chgData name="Denise Dümdüz" userId="S::denise.duemduez@marketingtechlab.de::b85ffc20-cc20-4117-90d0-b8c16d064a82" providerId="AD" clId="Web-{A39CA99C-0458-9895-3C3A-8E95D7B31277}" dt="2024-01-29T10:58:27.966" v="12" actId="20577"/>
          <ac:spMkLst>
            <pc:docMk/>
            <pc:sldMk cId="966718429" sldId="312"/>
            <ac:spMk id="11" creationId="{C2D932DA-3DD6-CA96-B4AA-E80721D147C9}"/>
          </ac:spMkLst>
        </pc:spChg>
      </pc:sldChg>
      <pc:sldChg chg="modSp">
        <pc:chgData name="Denise Dümdüz" userId="S::denise.duemduez@marketingtechlab.de::b85ffc20-cc20-4117-90d0-b8c16d064a82" providerId="AD" clId="Web-{A39CA99C-0458-9895-3C3A-8E95D7B31277}" dt="2024-01-29T11:01:45.331" v="50" actId="20577"/>
        <pc:sldMkLst>
          <pc:docMk/>
          <pc:sldMk cId="3684196909" sldId="2134806607"/>
        </pc:sldMkLst>
        <pc:spChg chg="mod">
          <ac:chgData name="Denise Dümdüz" userId="S::denise.duemduez@marketingtechlab.de::b85ffc20-cc20-4117-90d0-b8c16d064a82" providerId="AD" clId="Web-{A39CA99C-0458-9895-3C3A-8E95D7B31277}" dt="2024-01-29T11:01:45.331" v="50" actId="20577"/>
          <ac:spMkLst>
            <pc:docMk/>
            <pc:sldMk cId="3684196909" sldId="2134806607"/>
            <ac:spMk id="8" creationId="{D6E05459-3A6C-FF0E-0C27-9DF914F0D0D2}"/>
          </ac:spMkLst>
        </pc:spChg>
      </pc:sldChg>
      <pc:sldChg chg="ord">
        <pc:chgData name="Denise Dümdüz" userId="S::denise.duemduez@marketingtechlab.de::b85ffc20-cc20-4117-90d0-b8c16d064a82" providerId="AD" clId="Web-{A39CA99C-0458-9895-3C3A-8E95D7B31277}" dt="2024-01-29T11:01:35.987" v="46"/>
        <pc:sldMkLst>
          <pc:docMk/>
          <pc:sldMk cId="1356773912" sldId="2134806608"/>
        </pc:sldMkLst>
      </pc:sldChg>
      <pc:sldChg chg="addSp delSp modSp add replId">
        <pc:chgData name="Denise Dümdüz" userId="S::denise.duemduez@marketingtechlab.de::b85ffc20-cc20-4117-90d0-b8c16d064a82" providerId="AD" clId="Web-{A39CA99C-0458-9895-3C3A-8E95D7B31277}" dt="2024-01-29T11:00:51.329" v="44"/>
        <pc:sldMkLst>
          <pc:docMk/>
          <pc:sldMk cId="1441559655" sldId="2134806609"/>
        </pc:sldMkLst>
        <pc:spChg chg="mod">
          <ac:chgData name="Denise Dümdüz" userId="S::denise.duemduez@marketingtechlab.de::b85ffc20-cc20-4117-90d0-b8c16d064a82" providerId="AD" clId="Web-{A39CA99C-0458-9895-3C3A-8E95D7B31277}" dt="2024-01-29T11:00:19.531" v="35" actId="20577"/>
          <ac:spMkLst>
            <pc:docMk/>
            <pc:sldMk cId="1441559655" sldId="2134806609"/>
            <ac:spMk id="11" creationId="{ED967FAD-2AC7-AB47-21CC-C6267F67A686}"/>
          </ac:spMkLst>
        </pc:spChg>
        <pc:picChg chg="add del mod">
          <ac:chgData name="Denise Dümdüz" userId="S::denise.duemduez@marketingtechlab.de::b85ffc20-cc20-4117-90d0-b8c16d064a82" providerId="AD" clId="Web-{A39CA99C-0458-9895-3C3A-8E95D7B31277}" dt="2024-01-29T10:59:40.890" v="16"/>
          <ac:picMkLst>
            <pc:docMk/>
            <pc:sldMk cId="1441559655" sldId="2134806609"/>
            <ac:picMk id="2" creationId="{0E509F8D-BB7F-AFE7-8557-61DD8CC630C1}"/>
          </ac:picMkLst>
        </pc:picChg>
        <pc:picChg chg="add del mod">
          <ac:chgData name="Denise Dümdüz" userId="S::denise.duemduez@marketingtechlab.de::b85ffc20-cc20-4117-90d0-b8c16d064a82" providerId="AD" clId="Web-{A39CA99C-0458-9895-3C3A-8E95D7B31277}" dt="2024-01-29T11:00:51.329" v="44"/>
          <ac:picMkLst>
            <pc:docMk/>
            <pc:sldMk cId="1441559655" sldId="2134806609"/>
            <ac:picMk id="3" creationId="{C82E4B49-4DFB-263F-8777-615E4BE6E88A}"/>
          </ac:picMkLst>
        </pc:picChg>
      </pc:sldChg>
    </pc:docChg>
  </pc:docChgLst>
  <pc:docChgLst>
    <pc:chgData name="Denise Dümdüz" userId="S::denise.duemduez@marketingtechlab.de::b85ffc20-cc20-4117-90d0-b8c16d064a82" providerId="AD" clId="Web-{2755E162-5D07-2224-5433-1FE06B77F957}"/>
    <pc:docChg chg="modSld">
      <pc:chgData name="Denise Dümdüz" userId="S::denise.duemduez@marketingtechlab.de::b85ffc20-cc20-4117-90d0-b8c16d064a82" providerId="AD" clId="Web-{2755E162-5D07-2224-5433-1FE06B77F957}" dt="2024-01-30T13:53:54.016" v="53" actId="1076"/>
      <pc:docMkLst>
        <pc:docMk/>
      </pc:docMkLst>
      <pc:sldChg chg="delSp">
        <pc:chgData name="Denise Dümdüz" userId="S::denise.duemduez@marketingtechlab.de::b85ffc20-cc20-4117-90d0-b8c16d064a82" providerId="AD" clId="Web-{2755E162-5D07-2224-5433-1FE06B77F957}" dt="2024-01-30T13:27:38.835" v="47"/>
        <pc:sldMkLst>
          <pc:docMk/>
          <pc:sldMk cId="2418863663" sldId="256"/>
        </pc:sldMkLst>
        <pc:spChg chg="del">
          <ac:chgData name="Denise Dümdüz" userId="S::denise.duemduez@marketingtechlab.de::b85ffc20-cc20-4117-90d0-b8c16d064a82" providerId="AD" clId="Web-{2755E162-5D07-2224-5433-1FE06B77F957}" dt="2024-01-30T13:27:38.835" v="47"/>
          <ac:spMkLst>
            <pc:docMk/>
            <pc:sldMk cId="2418863663" sldId="256"/>
            <ac:spMk id="14" creationId="{37EBC347-D8EE-8E18-232B-B92C0FED7A8C}"/>
          </ac:spMkLst>
        </pc:spChg>
      </pc:sldChg>
      <pc:sldChg chg="addSp delSp modSp">
        <pc:chgData name="Denise Dümdüz" userId="S::denise.duemduez@marketingtechlab.de::b85ffc20-cc20-4117-90d0-b8c16d064a82" providerId="AD" clId="Web-{2755E162-5D07-2224-5433-1FE06B77F957}" dt="2024-01-30T13:53:54.016" v="53" actId="1076"/>
        <pc:sldMkLst>
          <pc:docMk/>
          <pc:sldMk cId="1356773912" sldId="2134806608"/>
        </pc:sldMkLst>
        <pc:spChg chg="add mod">
          <ac:chgData name="Denise Dümdüz" userId="S::denise.duemduez@marketingtechlab.de::b85ffc20-cc20-4117-90d0-b8c16d064a82" providerId="AD" clId="Web-{2755E162-5D07-2224-5433-1FE06B77F957}" dt="2024-01-30T13:53:54.016" v="53" actId="1076"/>
          <ac:spMkLst>
            <pc:docMk/>
            <pc:sldMk cId="1356773912" sldId="2134806608"/>
            <ac:spMk id="4" creationId="{B9FA1512-5271-B90A-E76E-303F53AF9E6A}"/>
          </ac:spMkLst>
        </pc:spChg>
        <pc:spChg chg="add mod">
          <ac:chgData name="Denise Dümdüz" userId="S::denise.duemduez@marketingtechlab.de::b85ffc20-cc20-4117-90d0-b8c16d064a82" providerId="AD" clId="Web-{2755E162-5D07-2224-5433-1FE06B77F957}" dt="2024-01-30T13:53:51.328" v="52" actId="1076"/>
          <ac:spMkLst>
            <pc:docMk/>
            <pc:sldMk cId="1356773912" sldId="2134806608"/>
            <ac:spMk id="5" creationId="{498A7D80-21FC-AD67-A6DD-123B9EEBA7E9}"/>
          </ac:spMkLst>
        </pc:spChg>
        <pc:spChg chg="mod">
          <ac:chgData name="Denise Dümdüz" userId="S::denise.duemduez@marketingtechlab.de::b85ffc20-cc20-4117-90d0-b8c16d064a82" providerId="AD" clId="Web-{2755E162-5D07-2224-5433-1FE06B77F957}" dt="2024-01-30T13:24:25.295" v="32"/>
          <ac:spMkLst>
            <pc:docMk/>
            <pc:sldMk cId="1356773912" sldId="2134806608"/>
            <ac:spMk id="10" creationId="{80EBA5BF-B200-7874-D525-C4CB2026B34D}"/>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11" creationId="{3D10A3C8-FF59-BDEE-3ED9-0345A4D296DE}"/>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12" creationId="{26BF4D9A-3A4F-C623-7F7E-6001003D047D}"/>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14" creationId="{0315B7A9-D1E8-6E3E-6A6B-C4B063855C67}"/>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16" creationId="{F5C69E34-7A92-0C2A-E603-7C7AA54AE7A1}"/>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18" creationId="{D4CE938F-9856-42A4-F741-7A4540FB48FC}"/>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19" creationId="{DF9C0B52-94A1-C01C-0156-F8AF18E93142}"/>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21" creationId="{5A6E2163-9104-0A7A-09AB-861D86CC7344}"/>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22" creationId="{15695D7D-005A-9BC0-E387-69C02F9CE286}"/>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23" creationId="{3FA7BE33-6C48-6FBE-AC79-0552BC3D37D6}"/>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24" creationId="{D5566619-7DCA-FCFD-A910-7D65CCFB9360}"/>
          </ac:spMkLst>
        </pc:spChg>
        <pc:spChg chg="mod topLvl">
          <ac:chgData name="Denise Dümdüz" userId="S::denise.duemduez@marketingtechlab.de::b85ffc20-cc20-4117-90d0-b8c16d064a82" providerId="AD" clId="Web-{2755E162-5D07-2224-5433-1FE06B77F957}" dt="2024-01-30T13:28:14.977" v="48"/>
          <ac:spMkLst>
            <pc:docMk/>
            <pc:sldMk cId="1356773912" sldId="2134806608"/>
            <ac:spMk id="26" creationId="{9E516A30-D0A9-C27E-E356-C5C3FE4E3A2C}"/>
          </ac:spMkLst>
        </pc:spChg>
        <pc:spChg chg="mod topLvl">
          <ac:chgData name="Denise Dümdüz" userId="S::denise.duemduez@marketingtechlab.de::b85ffc20-cc20-4117-90d0-b8c16d064a82" providerId="AD" clId="Web-{2755E162-5D07-2224-5433-1FE06B77F957}" dt="2024-01-30T13:28:14.977" v="48"/>
          <ac:spMkLst>
            <pc:docMk/>
            <pc:sldMk cId="1356773912" sldId="2134806608"/>
            <ac:spMk id="27" creationId="{44072A4F-82DF-5C9C-7EC3-98D867BA10DD}"/>
          </ac:spMkLst>
        </pc:spChg>
        <pc:spChg chg="topLvl">
          <ac:chgData name="Denise Dümdüz" userId="S::denise.duemduez@marketingtechlab.de::b85ffc20-cc20-4117-90d0-b8c16d064a82" providerId="AD" clId="Web-{2755E162-5D07-2224-5433-1FE06B77F957}" dt="2024-01-30T13:28:14.977" v="48"/>
          <ac:spMkLst>
            <pc:docMk/>
            <pc:sldMk cId="1356773912" sldId="2134806608"/>
            <ac:spMk id="28" creationId="{8944B682-77DB-03A0-114A-4BA1EF3AC747}"/>
          </ac:spMkLst>
        </pc:spChg>
        <pc:grpChg chg="add">
          <ac:chgData name="Denise Dümdüz" userId="S::denise.duemduez@marketingtechlab.de::b85ffc20-cc20-4117-90d0-b8c16d064a82" providerId="AD" clId="Web-{2755E162-5D07-2224-5433-1FE06B77F957}" dt="2024-01-30T13:28:28.899" v="49"/>
          <ac:grpSpMkLst>
            <pc:docMk/>
            <pc:sldMk cId="1356773912" sldId="2134806608"/>
            <ac:grpSpMk id="7" creationId="{D4F00948-9D30-0ADF-A67C-0DBD8067779E}"/>
          </ac:grpSpMkLst>
        </pc:grpChg>
        <pc:grpChg chg="del">
          <ac:chgData name="Denise Dümdüz" userId="S::denise.duemduez@marketingtechlab.de::b85ffc20-cc20-4117-90d0-b8c16d064a82" providerId="AD" clId="Web-{2755E162-5D07-2224-5433-1FE06B77F957}" dt="2024-01-30T13:28:14.977" v="48"/>
          <ac:grpSpMkLst>
            <pc:docMk/>
            <pc:sldMk cId="1356773912" sldId="2134806608"/>
            <ac:grpSpMk id="31" creationId="{4995C82A-2B5E-E5FA-5B3A-84FE11AB5B3D}"/>
          </ac:grpSpMkLst>
        </pc:grpChg>
        <pc:picChg chg="add del mod">
          <ac:chgData name="Denise Dümdüz" userId="S::denise.duemduez@marketingtechlab.de::b85ffc20-cc20-4117-90d0-b8c16d064a82" providerId="AD" clId="Web-{2755E162-5D07-2224-5433-1FE06B77F957}" dt="2024-01-30T13:22:39.682" v="7"/>
          <ac:picMkLst>
            <pc:docMk/>
            <pc:sldMk cId="1356773912" sldId="2134806608"/>
            <ac:picMk id="3" creationId="{AC78406D-B553-DBAB-AFD8-D83BA4DAE03D}"/>
          </ac:picMkLst>
        </pc:picChg>
        <pc:picChg chg="topLvl">
          <ac:chgData name="Denise Dümdüz" userId="S::denise.duemduez@marketingtechlab.de::b85ffc20-cc20-4117-90d0-b8c16d064a82" providerId="AD" clId="Web-{2755E162-5D07-2224-5433-1FE06B77F957}" dt="2024-01-30T13:28:14.977" v="48"/>
          <ac:picMkLst>
            <pc:docMk/>
            <pc:sldMk cId="1356773912" sldId="2134806608"/>
            <ac:picMk id="30" creationId="{1E920A56-1E18-4A60-6E6F-99527B6AA1B5}"/>
          </ac:picMkLst>
        </pc:picChg>
        <pc:picChg chg="mod topLvl">
          <ac:chgData name="Denise Dümdüz" userId="S::denise.duemduez@marketingtechlab.de::b85ffc20-cc20-4117-90d0-b8c16d064a82" providerId="AD" clId="Web-{2755E162-5D07-2224-5433-1FE06B77F957}" dt="2024-01-30T13:28:14.977" v="48"/>
          <ac:picMkLst>
            <pc:docMk/>
            <pc:sldMk cId="1356773912" sldId="2134806608"/>
            <ac:picMk id="1028" creationId="{D9A92C43-C6A8-392B-71B8-EE67DFB3FA97}"/>
          </ac:picMkLst>
        </pc:picChg>
        <pc:picChg chg="topLvl">
          <ac:chgData name="Denise Dümdüz" userId="S::denise.duemduez@marketingtechlab.de::b85ffc20-cc20-4117-90d0-b8c16d064a82" providerId="AD" clId="Web-{2755E162-5D07-2224-5433-1FE06B77F957}" dt="2024-01-30T13:28:14.977" v="48"/>
          <ac:picMkLst>
            <pc:docMk/>
            <pc:sldMk cId="1356773912" sldId="2134806608"/>
            <ac:picMk id="1030" creationId="{162130F2-A70A-D3CF-5C1C-C8DA67BE9EB4}"/>
          </ac:picMkLst>
        </pc:picChg>
        <pc:picChg chg="topLvl">
          <ac:chgData name="Denise Dümdüz" userId="S::denise.duemduez@marketingtechlab.de::b85ffc20-cc20-4117-90d0-b8c16d064a82" providerId="AD" clId="Web-{2755E162-5D07-2224-5433-1FE06B77F957}" dt="2024-01-30T13:28:14.977" v="48"/>
          <ac:picMkLst>
            <pc:docMk/>
            <pc:sldMk cId="1356773912" sldId="2134806608"/>
            <ac:picMk id="1032" creationId="{D8B4A7F3-497F-781A-EA44-7FD7862506E7}"/>
          </ac:picMkLst>
        </pc:picChg>
        <pc:picChg chg="topLvl">
          <ac:chgData name="Denise Dümdüz" userId="S::denise.duemduez@marketingtechlab.de::b85ffc20-cc20-4117-90d0-b8c16d064a82" providerId="AD" clId="Web-{2755E162-5D07-2224-5433-1FE06B77F957}" dt="2024-01-30T13:28:14.977" v="48"/>
          <ac:picMkLst>
            <pc:docMk/>
            <pc:sldMk cId="1356773912" sldId="2134806608"/>
            <ac:picMk id="1034" creationId="{9932815F-85D1-DAE0-F832-01EFD48CF1F7}"/>
          </ac:picMkLst>
        </pc:picChg>
        <pc:picChg chg="topLvl">
          <ac:chgData name="Denise Dümdüz" userId="S::denise.duemduez@marketingtechlab.de::b85ffc20-cc20-4117-90d0-b8c16d064a82" providerId="AD" clId="Web-{2755E162-5D07-2224-5433-1FE06B77F957}" dt="2024-01-30T13:28:14.977" v="48"/>
          <ac:picMkLst>
            <pc:docMk/>
            <pc:sldMk cId="1356773912" sldId="2134806608"/>
            <ac:picMk id="1036" creationId="{70E91164-69CE-934F-1CA2-8AE8611CB8E8}"/>
          </ac:picMkLst>
        </pc:picChg>
        <pc:picChg chg="topLvl">
          <ac:chgData name="Denise Dümdüz" userId="S::denise.duemduez@marketingtechlab.de::b85ffc20-cc20-4117-90d0-b8c16d064a82" providerId="AD" clId="Web-{2755E162-5D07-2224-5433-1FE06B77F957}" dt="2024-01-30T13:28:14.977" v="48"/>
          <ac:picMkLst>
            <pc:docMk/>
            <pc:sldMk cId="1356773912" sldId="2134806608"/>
            <ac:picMk id="1038" creationId="{C1108885-77DE-4A6D-40B0-9983E0DB5B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55EC5-B3E4-7E49-872C-1F01184E1F1C}" type="datetimeFigureOut">
              <a:rPr lang="de-DE" smtClean="0"/>
              <a:t>14.02.24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2DC0C-7A17-6141-BE82-FA1E6449CC82}" type="slidenum">
              <a:rPr lang="de-DE" smtClean="0"/>
              <a:t>‹Nr.›</a:t>
            </a:fld>
            <a:endParaRPr lang="de-DE"/>
          </a:p>
        </p:txBody>
      </p:sp>
    </p:spTree>
    <p:extLst>
      <p:ext uri="{BB962C8B-B14F-4D97-AF65-F5344CB8AC3E}">
        <p14:creationId xmlns:p14="http://schemas.microsoft.com/office/powerpoint/2010/main" val="4872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5A20C-0855-0246-362E-74659CDC70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A62450-A9AF-73D9-C31E-E04E928603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4B3B7D3-577F-CFA6-907C-99C9087590E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7440385-98C7-2110-A40A-66B9E435F847}"/>
              </a:ext>
            </a:extLst>
          </p:cNvPr>
          <p:cNvSpPr>
            <a:spLocks noGrp="1"/>
          </p:cNvSpPr>
          <p:nvPr>
            <p:ph type="sldNum" sz="quarter" idx="5"/>
          </p:nvPr>
        </p:nvSpPr>
        <p:spPr/>
        <p:txBody>
          <a:bodyPr/>
          <a:lstStyle/>
          <a:p>
            <a:fld id="{A812DC0C-7A17-6141-BE82-FA1E6449CC82}" type="slidenum">
              <a:rPr lang="de-DE" smtClean="0"/>
              <a:t>14</a:t>
            </a:fld>
            <a:endParaRPr lang="de-DE"/>
          </a:p>
        </p:txBody>
      </p:sp>
    </p:spTree>
    <p:extLst>
      <p:ext uri="{BB962C8B-B14F-4D97-AF65-F5344CB8AC3E}">
        <p14:creationId xmlns:p14="http://schemas.microsoft.com/office/powerpoint/2010/main" val="386263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022F65E-EA99-4929-8E56-B5A2823D8036}" type="slidenum">
              <a:rPr lang="de-DE" smtClean="0"/>
              <a:t>16</a:t>
            </a:fld>
            <a:endParaRPr lang="de-DE"/>
          </a:p>
        </p:txBody>
      </p:sp>
    </p:spTree>
    <p:extLst>
      <p:ext uri="{BB962C8B-B14F-4D97-AF65-F5344CB8AC3E}">
        <p14:creationId xmlns:p14="http://schemas.microsoft.com/office/powerpoint/2010/main" val="134600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1E358-B0A3-8D22-88E6-B697D17B71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6E5CEC-FE70-E05B-726E-C06A59F5AB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40AEF86-5159-FAC8-AA1A-73098E236FE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BDF866C-65EE-500D-BDCD-B965E97C78B2}"/>
              </a:ext>
            </a:extLst>
          </p:cNvPr>
          <p:cNvSpPr>
            <a:spLocks noGrp="1"/>
          </p:cNvSpPr>
          <p:nvPr>
            <p:ph type="sldNum" sz="quarter" idx="5"/>
          </p:nvPr>
        </p:nvSpPr>
        <p:spPr/>
        <p:txBody>
          <a:bodyPr/>
          <a:lstStyle/>
          <a:p>
            <a:fld id="{A812DC0C-7A17-6141-BE82-FA1E6449CC82}" type="slidenum">
              <a:rPr lang="de-DE" smtClean="0"/>
              <a:t>17</a:t>
            </a:fld>
            <a:endParaRPr lang="de-DE"/>
          </a:p>
        </p:txBody>
      </p:sp>
    </p:spTree>
    <p:extLst>
      <p:ext uri="{BB962C8B-B14F-4D97-AF65-F5344CB8AC3E}">
        <p14:creationId xmlns:p14="http://schemas.microsoft.com/office/powerpoint/2010/main" val="209891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A999-7862-E74E-5E8B-5BA6DCF00B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1A2EB50-E193-CCAF-0FB2-3BF397C00A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31287D6-92BA-0B87-B188-C64BB8BA2AC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5F4F02A-0B12-F2E7-98EB-0CFFD809EDC9}"/>
              </a:ext>
            </a:extLst>
          </p:cNvPr>
          <p:cNvSpPr>
            <a:spLocks noGrp="1"/>
          </p:cNvSpPr>
          <p:nvPr>
            <p:ph type="sldNum" sz="quarter" idx="5"/>
          </p:nvPr>
        </p:nvSpPr>
        <p:spPr/>
        <p:txBody>
          <a:bodyPr/>
          <a:lstStyle/>
          <a:p>
            <a:fld id="{1022F65E-EA99-4929-8E56-B5A2823D8036}" type="slidenum">
              <a:rPr lang="de-DE" smtClean="0"/>
              <a:t>19</a:t>
            </a:fld>
            <a:endParaRPr lang="de-DE"/>
          </a:p>
        </p:txBody>
      </p:sp>
    </p:spTree>
    <p:extLst>
      <p:ext uri="{BB962C8B-B14F-4D97-AF65-F5344CB8AC3E}">
        <p14:creationId xmlns:p14="http://schemas.microsoft.com/office/powerpoint/2010/main" val="303505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40FC4-A38C-5AB6-A2F7-2F31077EEE7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D3AAFE-D27A-6323-A7EE-DAF1A33A6C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7C037B-C9AD-27E7-82D9-2373B31EFE1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7042805-4E58-965D-A7DA-608C0502CA31}"/>
              </a:ext>
            </a:extLst>
          </p:cNvPr>
          <p:cNvSpPr>
            <a:spLocks noGrp="1"/>
          </p:cNvSpPr>
          <p:nvPr>
            <p:ph type="sldNum" sz="quarter" idx="5"/>
          </p:nvPr>
        </p:nvSpPr>
        <p:spPr/>
        <p:txBody>
          <a:bodyPr/>
          <a:lstStyle/>
          <a:p>
            <a:fld id="{1022F65E-EA99-4929-8E56-B5A2823D8036}" type="slidenum">
              <a:rPr lang="de-DE" smtClean="0"/>
              <a:t>20</a:t>
            </a:fld>
            <a:endParaRPr lang="de-DE"/>
          </a:p>
        </p:txBody>
      </p:sp>
    </p:spTree>
    <p:extLst>
      <p:ext uri="{BB962C8B-B14F-4D97-AF65-F5344CB8AC3E}">
        <p14:creationId xmlns:p14="http://schemas.microsoft.com/office/powerpoint/2010/main" val="400709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5261-9C2E-BC9E-96C3-5C03DF23707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8ABAF8E-5B57-9349-5B23-F68CB481410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34A2D3-606F-6FC0-D9F2-B10509A2140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3E0511B-3F9C-6990-5DFB-17975A9E92A5}"/>
              </a:ext>
            </a:extLst>
          </p:cNvPr>
          <p:cNvSpPr>
            <a:spLocks noGrp="1"/>
          </p:cNvSpPr>
          <p:nvPr>
            <p:ph type="sldNum" sz="quarter" idx="5"/>
          </p:nvPr>
        </p:nvSpPr>
        <p:spPr/>
        <p:txBody>
          <a:bodyPr/>
          <a:lstStyle/>
          <a:p>
            <a:fld id="{1022F65E-EA99-4929-8E56-B5A2823D8036}" type="slidenum">
              <a:rPr lang="de-DE" smtClean="0"/>
              <a:t>22</a:t>
            </a:fld>
            <a:endParaRPr lang="de-DE"/>
          </a:p>
        </p:txBody>
      </p:sp>
    </p:spTree>
    <p:extLst>
      <p:ext uri="{BB962C8B-B14F-4D97-AF65-F5344CB8AC3E}">
        <p14:creationId xmlns:p14="http://schemas.microsoft.com/office/powerpoint/2010/main" val="188852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1C88-76F7-DB08-0460-34AD2F0208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4AD8E4-47AF-862A-214E-76A0B23213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8B4F35-3052-0AF7-4B02-6EE1E9F33E3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815EB3F-591B-E14E-D11B-DAA76911D0DC}"/>
              </a:ext>
            </a:extLst>
          </p:cNvPr>
          <p:cNvSpPr>
            <a:spLocks noGrp="1"/>
          </p:cNvSpPr>
          <p:nvPr>
            <p:ph type="sldNum" sz="quarter" idx="5"/>
          </p:nvPr>
        </p:nvSpPr>
        <p:spPr/>
        <p:txBody>
          <a:bodyPr/>
          <a:lstStyle/>
          <a:p>
            <a:fld id="{1022F65E-EA99-4929-8E56-B5A2823D8036}" type="slidenum">
              <a:rPr lang="de-DE" smtClean="0"/>
              <a:t>24</a:t>
            </a:fld>
            <a:endParaRPr lang="de-DE"/>
          </a:p>
        </p:txBody>
      </p:sp>
    </p:spTree>
    <p:extLst>
      <p:ext uri="{BB962C8B-B14F-4D97-AF65-F5344CB8AC3E}">
        <p14:creationId xmlns:p14="http://schemas.microsoft.com/office/powerpoint/2010/main" val="42953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023AE-FAE7-9149-A236-58AA2E27CB4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7EE059A-442A-E809-4711-CD77D39E3A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9C00775-AB40-BA7D-F0B4-878E99C5D56C}"/>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5" name="Fußzeilenplatzhalter 4">
            <a:extLst>
              <a:ext uri="{FF2B5EF4-FFF2-40B4-BE49-F238E27FC236}">
                <a16:creationId xmlns:a16="http://schemas.microsoft.com/office/drawing/2014/main" id="{C9860C5B-817B-E033-259D-BF1B764F94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AF837C-AA55-2F8F-3219-1EF273A85DCE}"/>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134901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35EBF-BEC3-A971-D090-076C94EABFB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933C5BA-7986-6DAA-1DA8-BA9CD35D1F7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CDC5F07-1878-0980-5D7D-9190F490A60D}"/>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5" name="Fußzeilenplatzhalter 4">
            <a:extLst>
              <a:ext uri="{FF2B5EF4-FFF2-40B4-BE49-F238E27FC236}">
                <a16:creationId xmlns:a16="http://schemas.microsoft.com/office/drawing/2014/main" id="{731A3ABF-A310-29DB-726F-E6BB2D3E6B5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6FC84F-D03C-52A2-E745-707B93044B6A}"/>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301319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79EBD6E-3A3B-D7E3-EFE9-7C040258621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9A45B4C-2E20-A389-C091-E2510A120E7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CDA4F-0720-4B35-A04B-A4E0F1AF9817}"/>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5" name="Fußzeilenplatzhalter 4">
            <a:extLst>
              <a:ext uri="{FF2B5EF4-FFF2-40B4-BE49-F238E27FC236}">
                <a16:creationId xmlns:a16="http://schemas.microsoft.com/office/drawing/2014/main" id="{03B016E1-8A6E-5E84-12F7-5A96A2E438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A796A8-F152-AA04-3AFE-B15D67BD8EBA}"/>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233406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TM23 Diagramme">
    <p:spTree>
      <p:nvGrpSpPr>
        <p:cNvPr id="1" name=""/>
        <p:cNvGrpSpPr/>
        <p:nvPr/>
      </p:nvGrpSpPr>
      <p:grpSpPr>
        <a:xfrm>
          <a:off x="0" y="0"/>
          <a:ext cx="0" cy="0"/>
          <a:chOff x="0" y="0"/>
          <a:chExt cx="0" cy="0"/>
        </a:xfrm>
      </p:grpSpPr>
      <p:sp>
        <p:nvSpPr>
          <p:cNvPr id="37" name="Bildplatzhalter 36">
            <a:extLst>
              <a:ext uri="{FF2B5EF4-FFF2-40B4-BE49-F238E27FC236}">
                <a16:creationId xmlns:a16="http://schemas.microsoft.com/office/drawing/2014/main" id="{2EBF5D58-C147-BFC0-934C-4E7E653D3BF6}"/>
              </a:ext>
            </a:extLst>
          </p:cNvPr>
          <p:cNvSpPr>
            <a:spLocks noGrp="1"/>
          </p:cNvSpPr>
          <p:nvPr>
            <p:ph type="pic" sz="quarter" idx="10"/>
          </p:nvPr>
        </p:nvSpPr>
        <p:spPr>
          <a:xfrm>
            <a:off x="0" y="2567070"/>
            <a:ext cx="12192000" cy="3068035"/>
          </a:xfrm>
          <a:prstGeom prst="rect">
            <a:avLst/>
          </a:prstGeom>
        </p:spPr>
        <p:txBody>
          <a:bodyPr/>
          <a:lstStyle/>
          <a:p>
            <a:endParaRPr lang="de-DE"/>
          </a:p>
        </p:txBody>
      </p:sp>
      <p:sp>
        <p:nvSpPr>
          <p:cNvPr id="41" name="Textplatzhalter 40">
            <a:extLst>
              <a:ext uri="{FF2B5EF4-FFF2-40B4-BE49-F238E27FC236}">
                <a16:creationId xmlns:a16="http://schemas.microsoft.com/office/drawing/2014/main" id="{B0206061-86CD-795D-4F80-EEC223BFAE6A}"/>
              </a:ext>
            </a:extLst>
          </p:cNvPr>
          <p:cNvSpPr>
            <a:spLocks noGrp="1"/>
          </p:cNvSpPr>
          <p:nvPr>
            <p:ph type="body" sz="quarter" idx="11"/>
          </p:nvPr>
        </p:nvSpPr>
        <p:spPr>
          <a:xfrm>
            <a:off x="1113838" y="1222898"/>
            <a:ext cx="9678340" cy="1178452"/>
          </a:xfrm>
          <a:prstGeom prst="rect">
            <a:avLst/>
          </a:prstGeom>
        </p:spPr>
        <p:txBody>
          <a:bodyPr lIns="90000"/>
          <a:lstStyle>
            <a:lvl1pPr marL="0" indent="0">
              <a:lnSpc>
                <a:spcPts val="2566"/>
              </a:lnSpc>
              <a:buFontTx/>
              <a:buNone/>
              <a:tabLst>
                <a:tab pos="296672" algn="l"/>
              </a:tabLst>
              <a:defRPr sz="1905" b="1" i="0" baseline="0">
                <a:solidFill>
                  <a:schemeClr val="bg2"/>
                </a:solidFill>
                <a:latin typeface="Kefa II Pro Book" panose="02000403000000020003" pitchFamily="2" charset="77"/>
              </a:defRPr>
            </a:lvl1pPr>
            <a:lvl2pPr marL="272345" indent="0">
              <a:buFontTx/>
              <a:buNone/>
              <a:defRPr/>
            </a:lvl2pPr>
            <a:lvl3pPr marL="544689" indent="0">
              <a:buFontTx/>
              <a:buNone/>
              <a:defRPr/>
            </a:lvl3pPr>
            <a:lvl4pPr marL="817036" indent="0">
              <a:buFontTx/>
              <a:buNone/>
              <a:defRPr/>
            </a:lvl4pPr>
            <a:lvl5pPr marL="1089381" indent="0">
              <a:buFontTx/>
              <a:buNone/>
              <a:defRPr/>
            </a:lvl5pPr>
          </a:lstStyle>
          <a:p>
            <a:pPr>
              <a:lnSpc>
                <a:spcPts val="5698"/>
              </a:lnSpc>
              <a:tabLst>
                <a:tab pos="658686" algn="l"/>
              </a:tabLst>
            </a:pPr>
            <a:endParaRPr lang="de-DE" sz="1747" dirty="0">
              <a:solidFill>
                <a:schemeClr val="bg2"/>
              </a:solidFill>
              <a:latin typeface="Kefa II Pro Medium" panose="02000403000000020003" pitchFamily="2" charset="77"/>
              <a:ea typeface="Roboto Light" panose="02000000000000000000" pitchFamily="2" charset="0"/>
            </a:endParaRPr>
          </a:p>
        </p:txBody>
      </p:sp>
    </p:spTree>
    <p:extLst>
      <p:ext uri="{BB962C8B-B14F-4D97-AF65-F5344CB8AC3E}">
        <p14:creationId xmlns:p14="http://schemas.microsoft.com/office/powerpoint/2010/main" val="1511840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elfoli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8F2833A-02EB-4D08-99BB-AEE5C3BF0A51}"/>
              </a:ext>
            </a:extLst>
          </p:cNvPr>
          <p:cNvGraphicFramePr>
            <a:graphicFrameLocks noChangeAspect="1"/>
          </p:cNvGraphicFramePr>
          <p:nvPr>
            <p:custDataLst>
              <p:tags r:id="rId1"/>
            </p:custDataLst>
            <p:extLst>
              <p:ext uri="{D42A27DB-BD31-4B8C-83A1-F6EECF244321}">
                <p14:modId xmlns:p14="http://schemas.microsoft.com/office/powerpoint/2010/main" val="2221810294"/>
              </p:ext>
            </p:extLst>
          </p:nvPr>
        </p:nvGraphicFramePr>
        <p:xfrm>
          <a:off x="2118" y="2120"/>
          <a:ext cx="2117" cy="211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8" name="Objekt 7" hidden="1">
                        <a:extLst>
                          <a:ext uri="{FF2B5EF4-FFF2-40B4-BE49-F238E27FC236}">
                            <a16:creationId xmlns:a16="http://schemas.microsoft.com/office/drawing/2014/main" id="{D8F2833A-02EB-4D08-99BB-AEE5C3BF0A51}"/>
                          </a:ext>
                        </a:extLst>
                      </p:cNvPr>
                      <p:cNvPicPr/>
                      <p:nvPr/>
                    </p:nvPicPr>
                    <p:blipFill>
                      <a:blip r:embed="rId4"/>
                      <a:stretch>
                        <a:fillRect/>
                      </a:stretch>
                    </p:blipFill>
                    <p:spPr>
                      <a:xfrm>
                        <a:off x="2118" y="2120"/>
                        <a:ext cx="2117" cy="2117"/>
                      </a:xfrm>
                      <a:prstGeom prst="rect">
                        <a:avLst/>
                      </a:prstGeom>
                    </p:spPr>
                  </p:pic>
                </p:oleObj>
              </mc:Fallback>
            </mc:AlternateContent>
          </a:graphicData>
        </a:graphic>
      </p:graphicFrame>
      <p:sp>
        <p:nvSpPr>
          <p:cNvPr id="2" name="Title 1"/>
          <p:cNvSpPr>
            <a:spLocks noGrp="1"/>
          </p:cNvSpPr>
          <p:nvPr>
            <p:ph type="ctrTitle"/>
          </p:nvPr>
        </p:nvSpPr>
        <p:spPr>
          <a:xfrm>
            <a:off x="4120417" y="3151229"/>
            <a:ext cx="6841711" cy="619859"/>
          </a:xfrm>
          <a:prstGeom prst="rect">
            <a:avLst/>
          </a:prstGeom>
        </p:spPr>
        <p:txBody>
          <a:bodyPr vert="horz" lIns="0" tIns="0" rIns="0" bIns="0" rtlCol="0" anchor="b" anchorCtr="0">
            <a:noAutofit/>
          </a:bodyPr>
          <a:lstStyle>
            <a:lvl1pPr algn="l">
              <a:spcBef>
                <a:spcPts val="0"/>
              </a:spcBef>
              <a:defRPr lang="en-US" sz="3000" dirty="0">
                <a:solidFill>
                  <a:schemeClr val="accent3"/>
                </a:solidFill>
                <a:latin typeface="Roboto Medium" panose="02000000000000000000" pitchFamily="2" charset="0"/>
                <a:ea typeface="+mn-ea"/>
                <a:cs typeface="Segoe UI Semibold" panose="020B0702040204020203" pitchFamily="34" charset="0"/>
              </a:defRPr>
            </a:lvl1pPr>
          </a:lstStyle>
          <a:p>
            <a:pPr marL="0" lvl="0" indent="0" defTabSz="914373">
              <a:lnSpc>
                <a:spcPct val="100000"/>
              </a:lnSpc>
              <a:spcBef>
                <a:spcPts val="0"/>
              </a:spcBef>
              <a:buClr>
                <a:schemeClr val="tx1"/>
              </a:buClr>
              <a:buFont typeface="Arial" panose="020B0604020202020204" pitchFamily="34" charset="0"/>
            </a:pPr>
            <a:r>
              <a:rPr lang="de-DE" dirty="0"/>
              <a:t>Mastertitelformat bearbeiten</a:t>
            </a:r>
            <a:endParaRPr lang="en-US" dirty="0"/>
          </a:p>
        </p:txBody>
      </p:sp>
      <p:sp>
        <p:nvSpPr>
          <p:cNvPr id="3" name="Subtitle 2"/>
          <p:cNvSpPr>
            <a:spLocks noGrp="1"/>
          </p:cNvSpPr>
          <p:nvPr>
            <p:ph type="subTitle" idx="1"/>
          </p:nvPr>
        </p:nvSpPr>
        <p:spPr>
          <a:xfrm>
            <a:off x="4120417" y="3966646"/>
            <a:ext cx="6841711" cy="372991"/>
          </a:xfrm>
        </p:spPr>
        <p:txBody>
          <a:bodyPr vert="horz" lIns="0" tIns="0" rIns="0" bIns="0" rtlCol="0" anchor="b">
            <a:noAutofit/>
          </a:bodyPr>
          <a:lstStyle>
            <a:lvl1pPr marL="0" indent="0" algn="l">
              <a:spcBef>
                <a:spcPts val="0"/>
              </a:spcBef>
              <a:buNone/>
              <a:defRPr lang="en-US" sz="1600" dirty="0">
                <a:solidFill>
                  <a:schemeClr val="tx1"/>
                </a:solidFill>
                <a:latin typeface="+mj-lt"/>
                <a:ea typeface="+mj-ea"/>
                <a:cs typeface="Segoe UI" panose="020B0502040204020203" pitchFamily="34" charset="0"/>
              </a:defRPr>
            </a:lvl1pPr>
            <a:lvl2pPr marL="342898" indent="0" algn="ctr">
              <a:buNone/>
              <a:defRPr sz="1500"/>
            </a:lvl2pPr>
            <a:lvl3pPr marL="685796" indent="0" algn="ctr">
              <a:buNone/>
              <a:defRPr sz="1350"/>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6" indent="0" algn="ctr">
              <a:buNone/>
              <a:defRPr sz="1200"/>
            </a:lvl8pPr>
            <a:lvl9pPr marL="2743185" indent="0" algn="ctr">
              <a:buNone/>
              <a:defRPr sz="1200"/>
            </a:lvl9pPr>
          </a:lstStyle>
          <a:p>
            <a:pPr lvl="0" defTabSz="914373">
              <a:spcBef>
                <a:spcPct val="0"/>
              </a:spcBef>
              <a:buNone/>
            </a:pPr>
            <a:r>
              <a:rPr lang="de-DE" dirty="0"/>
              <a:t>Master-Untertitelformat bearbeiten</a:t>
            </a:r>
            <a:endParaRPr lang="en-US" dirty="0"/>
          </a:p>
        </p:txBody>
      </p:sp>
      <p:cxnSp>
        <p:nvCxnSpPr>
          <p:cNvPr id="26" name="Gerade Verbindung 2">
            <a:extLst>
              <a:ext uri="{FF2B5EF4-FFF2-40B4-BE49-F238E27FC236}">
                <a16:creationId xmlns:a16="http://schemas.microsoft.com/office/drawing/2014/main" id="{E4D109CC-0E4E-4DBF-B555-0CE0CDE570AF}"/>
              </a:ext>
            </a:extLst>
          </p:cNvPr>
          <p:cNvCxnSpPr>
            <a:cxnSpLocks/>
          </p:cNvCxnSpPr>
          <p:nvPr/>
        </p:nvCxnSpPr>
        <p:spPr>
          <a:xfrm>
            <a:off x="4120417" y="4458257"/>
            <a:ext cx="1914297" cy="0"/>
          </a:xfrm>
          <a:prstGeom prst="line">
            <a:avLst/>
          </a:prstGeom>
          <a:ln w="34925">
            <a:solidFill>
              <a:srgbClr val="25B8C5"/>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3C1DD45-1657-44B0-828A-490CC6D3BCB8}"/>
              </a:ext>
            </a:extLst>
          </p:cNvPr>
          <p:cNvSpPr/>
          <p:nvPr/>
        </p:nvSpPr>
        <p:spPr>
          <a:xfrm>
            <a:off x="0" y="6549701"/>
            <a:ext cx="12192000" cy="308301"/>
          </a:xfrm>
          <a:prstGeom prst="rect">
            <a:avLst/>
          </a:prstGeom>
          <a:solidFill>
            <a:srgbClr val="01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2"/>
          </a:p>
        </p:txBody>
      </p:sp>
      <p:sp>
        <p:nvSpPr>
          <p:cNvPr id="71" name="Text Placeholder 70">
            <a:extLst>
              <a:ext uri="{FF2B5EF4-FFF2-40B4-BE49-F238E27FC236}">
                <a16:creationId xmlns:a16="http://schemas.microsoft.com/office/drawing/2014/main" id="{4CC73444-A971-4CC1-BE78-C609C46E7B4C}"/>
              </a:ext>
            </a:extLst>
          </p:cNvPr>
          <p:cNvSpPr>
            <a:spLocks noGrp="1"/>
          </p:cNvSpPr>
          <p:nvPr>
            <p:ph type="body" sz="quarter" idx="10"/>
          </p:nvPr>
        </p:nvSpPr>
        <p:spPr>
          <a:xfrm>
            <a:off x="4120416" y="4566233"/>
            <a:ext cx="6841566" cy="656167"/>
          </a:xfrm>
        </p:spPr>
        <p:txBody>
          <a:bodyPr/>
          <a:lstStyle>
            <a:lvl1pPr marL="0" indent="0">
              <a:spcBef>
                <a:spcPts val="0"/>
              </a:spcBef>
              <a:buNone/>
              <a:defRPr sz="1600">
                <a:solidFill>
                  <a:schemeClr val="tx1"/>
                </a:solidFill>
                <a:latin typeface="+mj-lt"/>
                <a:cs typeface="Segoe UI Semibold" panose="020B0702040204020203" pitchFamily="34" charset="0"/>
              </a:defRPr>
            </a:lvl1pPr>
          </a:lstStyle>
          <a:p>
            <a:pPr lvl="0"/>
            <a:r>
              <a:rPr lang="en-US" dirty="0"/>
              <a:t>Click to edit Master text styles</a:t>
            </a:r>
            <a:endParaRPr lang="de-DE" dirty="0"/>
          </a:p>
        </p:txBody>
      </p:sp>
      <p:sp>
        <p:nvSpPr>
          <p:cNvPr id="73" name="Title Placeholder 1">
            <a:extLst>
              <a:ext uri="{FF2B5EF4-FFF2-40B4-BE49-F238E27FC236}">
                <a16:creationId xmlns:a16="http://schemas.microsoft.com/office/drawing/2014/main" id="{90A692F6-EC88-4441-ACE3-2BEC31897735}"/>
              </a:ext>
            </a:extLst>
          </p:cNvPr>
          <p:cNvSpPr txBox="1">
            <a:spLocks/>
          </p:cNvSpPr>
          <p:nvPr/>
        </p:nvSpPr>
        <p:spPr>
          <a:xfrm>
            <a:off x="873370" y="6649989"/>
            <a:ext cx="5904000" cy="107722"/>
          </a:xfrm>
          <a:prstGeom prst="rect">
            <a:avLst/>
          </a:prstGeom>
        </p:spPr>
        <p:txBody>
          <a:bodyPr vert="horz" lIns="0" tIns="0" rIns="0" bIns="0" rtlCol="0" anchor="t">
            <a:spAutoFit/>
          </a:bodyPr>
          <a:lstStyle>
            <a:lvl1pPr algn="l" defTabSz="685800" rtl="0" eaLnBrk="1" latinLnBrk="0" hangingPunct="1">
              <a:lnSpc>
                <a:spcPct val="100000"/>
              </a:lnSpc>
              <a:spcBef>
                <a:spcPct val="0"/>
              </a:spcBef>
              <a:buNone/>
              <a:defRPr lang="en-US" sz="1600" kern="1200" dirty="0">
                <a:solidFill>
                  <a:schemeClr val="tx1"/>
                </a:solidFill>
                <a:latin typeface="Segoe UI" panose="020B0502040204020203" pitchFamily="34" charset="0"/>
                <a:ea typeface="+mj-ea"/>
                <a:cs typeface="Segoe UI" panose="020B0502040204020203" pitchFamily="34" charset="0"/>
              </a:defRPr>
            </a:lvl1pPr>
          </a:lstStyle>
          <a:p>
            <a:pPr defTabSz="914373"/>
            <a:r>
              <a:rPr lang="de-DE" sz="700" dirty="0">
                <a:solidFill>
                  <a:schemeClr val="accent1"/>
                </a:solidFill>
                <a:latin typeface="Roboto" panose="02000000000000000000" pitchFamily="2" charset="0"/>
                <a:cs typeface="Segoe UI" panose="020B0502040204020203" pitchFamily="34" charset="0"/>
              </a:rPr>
              <a:t>© Marketing Tech Lab GmbH</a:t>
            </a:r>
          </a:p>
        </p:txBody>
      </p:sp>
      <p:sp>
        <p:nvSpPr>
          <p:cNvPr id="74" name="Title Placeholder 1">
            <a:extLst>
              <a:ext uri="{FF2B5EF4-FFF2-40B4-BE49-F238E27FC236}">
                <a16:creationId xmlns:a16="http://schemas.microsoft.com/office/drawing/2014/main" id="{3BC35E3F-742B-480A-8E4E-2E4C390FAFA1}"/>
              </a:ext>
            </a:extLst>
          </p:cNvPr>
          <p:cNvSpPr txBox="1">
            <a:spLocks/>
          </p:cNvSpPr>
          <p:nvPr/>
        </p:nvSpPr>
        <p:spPr>
          <a:xfrm>
            <a:off x="5725684" y="6649989"/>
            <a:ext cx="5904000" cy="107722"/>
          </a:xfrm>
          <a:prstGeom prst="rect">
            <a:avLst/>
          </a:prstGeom>
        </p:spPr>
        <p:txBody>
          <a:bodyPr vert="horz" lIns="0" tIns="0" rIns="0" bIns="0" rtlCol="0" anchor="t">
            <a:spAutoFit/>
          </a:bodyPr>
          <a:lstStyle>
            <a:lvl1pPr algn="l" defTabSz="685800" rtl="0" eaLnBrk="1" latinLnBrk="0" hangingPunct="1">
              <a:lnSpc>
                <a:spcPct val="100000"/>
              </a:lnSpc>
              <a:spcBef>
                <a:spcPct val="0"/>
              </a:spcBef>
              <a:buNone/>
              <a:defRPr lang="en-US" sz="1600" kern="1200" dirty="0">
                <a:solidFill>
                  <a:schemeClr val="tx1"/>
                </a:solidFill>
                <a:latin typeface="Segoe UI" panose="020B0502040204020203" pitchFamily="34" charset="0"/>
                <a:ea typeface="+mj-ea"/>
                <a:cs typeface="Segoe UI" panose="020B0502040204020203" pitchFamily="34" charset="0"/>
              </a:defRPr>
            </a:lvl1pPr>
          </a:lstStyle>
          <a:p>
            <a:pPr algn="r" defTabSz="914373"/>
            <a:r>
              <a:rPr lang="de-DE" sz="700" dirty="0">
                <a:solidFill>
                  <a:schemeClr val="accent1"/>
                </a:solidFill>
                <a:latin typeface="Roboto" panose="02000000000000000000" pitchFamily="2" charset="0"/>
                <a:cs typeface="Segoe UI" panose="020B0502040204020203" pitchFamily="34" charset="0"/>
              </a:rPr>
              <a:t>marketingtechlab.de</a:t>
            </a:r>
          </a:p>
        </p:txBody>
      </p:sp>
    </p:spTree>
    <p:extLst>
      <p:ext uri="{BB962C8B-B14F-4D97-AF65-F5344CB8AC3E}">
        <p14:creationId xmlns:p14="http://schemas.microsoft.com/office/powerpoint/2010/main" val="256482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4E5D13-1D59-45D4-920E-AE321340AD1B}"/>
              </a:ext>
            </a:extLst>
          </p:cNvPr>
          <p:cNvSpPr>
            <a:spLocks noGrp="1"/>
          </p:cNvSpPr>
          <p:nvPr>
            <p:ph type="title"/>
          </p:nvPr>
        </p:nvSpPr>
        <p:spPr>
          <a:xfrm>
            <a:off x="873370" y="365128"/>
            <a:ext cx="8564519" cy="315910"/>
          </a:xfrm>
          <a:prstGeom prst="rect">
            <a:avLst/>
          </a:prstGeom>
        </p:spPr>
        <p:txBody>
          <a:bodyPr/>
          <a:lstStyle/>
          <a:p>
            <a:r>
              <a:rPr lang="de-DE"/>
              <a:t>Mastertitelformat bearbeiten</a:t>
            </a:r>
          </a:p>
        </p:txBody>
      </p:sp>
      <p:sp>
        <p:nvSpPr>
          <p:cNvPr id="5" name="Textplatzhalter 4">
            <a:extLst>
              <a:ext uri="{FF2B5EF4-FFF2-40B4-BE49-F238E27FC236}">
                <a16:creationId xmlns:a16="http://schemas.microsoft.com/office/drawing/2014/main" id="{A0F967C4-8B99-443C-9AA9-25281AA4DE54}"/>
              </a:ext>
            </a:extLst>
          </p:cNvPr>
          <p:cNvSpPr>
            <a:spLocks noGrp="1"/>
          </p:cNvSpPr>
          <p:nvPr>
            <p:ph type="body" sz="quarter" idx="10"/>
          </p:nvPr>
        </p:nvSpPr>
        <p:spPr>
          <a:xfrm>
            <a:off x="3962400" y="1309689"/>
            <a:ext cx="7582878" cy="4987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4136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2606B84-4474-41F9-B446-F8998CE62000}"/>
              </a:ext>
            </a:extLst>
          </p:cNvPr>
          <p:cNvGraphicFramePr>
            <a:graphicFrameLocks noChangeAspect="1"/>
          </p:cNvGraphicFramePr>
          <p:nvPr>
            <p:custDataLst>
              <p:tags r:id="rId1"/>
            </p:custDataLst>
            <p:extLst>
              <p:ext uri="{D42A27DB-BD31-4B8C-83A1-F6EECF244321}">
                <p14:modId xmlns:p14="http://schemas.microsoft.com/office/powerpoint/2010/main" val="1607629650"/>
              </p:ext>
            </p:extLst>
          </p:nvPr>
        </p:nvGraphicFramePr>
        <p:xfrm>
          <a:off x="2118" y="2120"/>
          <a:ext cx="2117" cy="211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Objekt 6" hidden="1">
                        <a:extLst>
                          <a:ext uri="{FF2B5EF4-FFF2-40B4-BE49-F238E27FC236}">
                            <a16:creationId xmlns:a16="http://schemas.microsoft.com/office/drawing/2014/main" id="{82606B84-4474-41F9-B446-F8998CE62000}"/>
                          </a:ext>
                        </a:extLst>
                      </p:cNvPr>
                      <p:cNvPicPr/>
                      <p:nvPr/>
                    </p:nvPicPr>
                    <p:blipFill>
                      <a:blip r:embed="rId4"/>
                      <a:stretch>
                        <a:fillRect/>
                      </a:stretch>
                    </p:blipFill>
                    <p:spPr>
                      <a:xfrm>
                        <a:off x="2118" y="2120"/>
                        <a:ext cx="2117" cy="2117"/>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4A0C0410-3C40-4D6C-B6C4-593A9AFB02E9}"/>
              </a:ext>
            </a:extLst>
          </p:cNvPr>
          <p:cNvSpPr>
            <a:spLocks noGrp="1"/>
          </p:cNvSpPr>
          <p:nvPr>
            <p:ph type="title"/>
          </p:nvPr>
        </p:nvSpPr>
        <p:spPr>
          <a:xfrm>
            <a:off x="873370" y="365128"/>
            <a:ext cx="8564519" cy="315910"/>
          </a:xfrm>
          <a:prstGeom prst="rect">
            <a:avLst/>
          </a:prstGeom>
        </p:spPr>
        <p:txBody>
          <a:bodyPr/>
          <a:lstStyle/>
          <a:p>
            <a:r>
              <a:rPr lang="de-DE"/>
              <a:t>Mastertitelformat bearbeiten</a:t>
            </a:r>
          </a:p>
        </p:txBody>
      </p:sp>
    </p:spTree>
    <p:extLst>
      <p:ext uri="{BB962C8B-B14F-4D97-AF65-F5344CB8AC3E}">
        <p14:creationId xmlns:p14="http://schemas.microsoft.com/office/powerpoint/2010/main" val="150018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TM23 Diagramme">
    <p:spTree>
      <p:nvGrpSpPr>
        <p:cNvPr id="1" name=""/>
        <p:cNvGrpSpPr/>
        <p:nvPr/>
      </p:nvGrpSpPr>
      <p:grpSpPr>
        <a:xfrm>
          <a:off x="0" y="0"/>
          <a:ext cx="0" cy="0"/>
          <a:chOff x="0" y="0"/>
          <a:chExt cx="0" cy="0"/>
        </a:xfrm>
      </p:grpSpPr>
      <p:sp>
        <p:nvSpPr>
          <p:cNvPr id="37" name="Bildplatzhalter 36">
            <a:extLst>
              <a:ext uri="{FF2B5EF4-FFF2-40B4-BE49-F238E27FC236}">
                <a16:creationId xmlns:a16="http://schemas.microsoft.com/office/drawing/2014/main" id="{2EBF5D58-C147-BFC0-934C-4E7E653D3BF6}"/>
              </a:ext>
            </a:extLst>
          </p:cNvPr>
          <p:cNvSpPr>
            <a:spLocks noGrp="1"/>
          </p:cNvSpPr>
          <p:nvPr>
            <p:ph type="pic" sz="quarter" idx="10"/>
          </p:nvPr>
        </p:nvSpPr>
        <p:spPr>
          <a:xfrm>
            <a:off x="0" y="2567070"/>
            <a:ext cx="12192000" cy="3068035"/>
          </a:xfrm>
          <a:prstGeom prst="rect">
            <a:avLst/>
          </a:prstGeom>
        </p:spPr>
        <p:txBody>
          <a:bodyPr/>
          <a:lstStyle/>
          <a:p>
            <a:endParaRPr lang="de-DE"/>
          </a:p>
        </p:txBody>
      </p:sp>
      <p:sp>
        <p:nvSpPr>
          <p:cNvPr id="41" name="Textplatzhalter 40">
            <a:extLst>
              <a:ext uri="{FF2B5EF4-FFF2-40B4-BE49-F238E27FC236}">
                <a16:creationId xmlns:a16="http://schemas.microsoft.com/office/drawing/2014/main" id="{B0206061-86CD-795D-4F80-EEC223BFAE6A}"/>
              </a:ext>
            </a:extLst>
          </p:cNvPr>
          <p:cNvSpPr>
            <a:spLocks noGrp="1"/>
          </p:cNvSpPr>
          <p:nvPr>
            <p:ph type="body" sz="quarter" idx="11"/>
          </p:nvPr>
        </p:nvSpPr>
        <p:spPr>
          <a:xfrm>
            <a:off x="1113838" y="1222898"/>
            <a:ext cx="9678340" cy="1178452"/>
          </a:xfrm>
          <a:prstGeom prst="rect">
            <a:avLst/>
          </a:prstGeom>
        </p:spPr>
        <p:txBody>
          <a:bodyPr lIns="90000"/>
          <a:lstStyle>
            <a:lvl1pPr marL="0" indent="0">
              <a:lnSpc>
                <a:spcPts val="2566"/>
              </a:lnSpc>
              <a:buFontTx/>
              <a:buNone/>
              <a:tabLst>
                <a:tab pos="296672" algn="l"/>
              </a:tabLst>
              <a:defRPr sz="1905" b="1" i="0" baseline="0">
                <a:solidFill>
                  <a:schemeClr val="bg2"/>
                </a:solidFill>
                <a:latin typeface="Kefa II Pro Book" panose="02000403000000020003" pitchFamily="2" charset="77"/>
              </a:defRPr>
            </a:lvl1pPr>
            <a:lvl2pPr marL="272345" indent="0">
              <a:buFontTx/>
              <a:buNone/>
              <a:defRPr/>
            </a:lvl2pPr>
            <a:lvl3pPr marL="544689" indent="0">
              <a:buFontTx/>
              <a:buNone/>
              <a:defRPr/>
            </a:lvl3pPr>
            <a:lvl4pPr marL="817036" indent="0">
              <a:buFontTx/>
              <a:buNone/>
              <a:defRPr/>
            </a:lvl4pPr>
            <a:lvl5pPr marL="1089381" indent="0">
              <a:buFontTx/>
              <a:buNone/>
              <a:defRPr/>
            </a:lvl5pPr>
          </a:lstStyle>
          <a:p>
            <a:pPr>
              <a:lnSpc>
                <a:spcPts val="5698"/>
              </a:lnSpc>
              <a:tabLst>
                <a:tab pos="658686" algn="l"/>
              </a:tabLst>
            </a:pPr>
            <a:endParaRPr lang="de-DE" sz="1747" dirty="0">
              <a:solidFill>
                <a:schemeClr val="bg2"/>
              </a:solidFill>
              <a:latin typeface="Kefa II Pro Medium" panose="02000403000000020003" pitchFamily="2" charset="77"/>
              <a:ea typeface="Roboto Light" panose="02000000000000000000" pitchFamily="2" charset="0"/>
            </a:endParaRPr>
          </a:p>
        </p:txBody>
      </p:sp>
    </p:spTree>
    <p:extLst>
      <p:ext uri="{BB962C8B-B14F-4D97-AF65-F5344CB8AC3E}">
        <p14:creationId xmlns:p14="http://schemas.microsoft.com/office/powerpoint/2010/main" val="404703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8D5F5-990D-EEDF-515E-3F42E4B3338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9F8D99B-0FAC-3D15-C0CC-AF96733E2B1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546B83-8EB0-7E50-F921-32549686A148}"/>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5" name="Fußzeilenplatzhalter 4">
            <a:extLst>
              <a:ext uri="{FF2B5EF4-FFF2-40B4-BE49-F238E27FC236}">
                <a16:creationId xmlns:a16="http://schemas.microsoft.com/office/drawing/2014/main" id="{D863160E-16F2-7975-A960-28B9AED053B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6AB13E8-1254-B413-259E-489802AC4957}"/>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308605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F5F8C-88C0-6090-B810-09434152C20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4C401B7-A7D7-401A-7792-F410C2C76A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ECB6195-88BA-CAB1-D448-F2FC329A27DB}"/>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5" name="Fußzeilenplatzhalter 4">
            <a:extLst>
              <a:ext uri="{FF2B5EF4-FFF2-40B4-BE49-F238E27FC236}">
                <a16:creationId xmlns:a16="http://schemas.microsoft.com/office/drawing/2014/main" id="{75E6684D-5C7F-A374-A599-58700945CA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B33844-4A63-DEC9-44C4-38F9DEE9D703}"/>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276583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F0518-9350-03A5-8992-C0C0CFE1744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8AF4CA3-7136-1D04-6A4A-041E5B1EF15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14C7341-4DBE-7497-03F1-8F8847F7A8E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99F02AF-08E7-7484-1245-6433A98E625A}"/>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6" name="Fußzeilenplatzhalter 5">
            <a:extLst>
              <a:ext uri="{FF2B5EF4-FFF2-40B4-BE49-F238E27FC236}">
                <a16:creationId xmlns:a16="http://schemas.microsoft.com/office/drawing/2014/main" id="{37BC9229-6289-4597-8B50-6EC8AEDEC3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86C4DE0-CEF5-DAA6-EAA6-E4C373E5BCCA}"/>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226537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FDB8F-CBF6-4307-1764-57384C9FCCE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0E5337B-50C6-4372-F66D-702D094A8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5D0C54C-5806-F471-FDB9-88992B7F89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D951876-8DDC-CB4D-C183-0BF061C54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4B857B1-DAEA-BAC9-EEBC-4DBA6DB1270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F6B484C-1C46-1A27-51E2-A156CF6B7ED6}"/>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8" name="Fußzeilenplatzhalter 7">
            <a:extLst>
              <a:ext uri="{FF2B5EF4-FFF2-40B4-BE49-F238E27FC236}">
                <a16:creationId xmlns:a16="http://schemas.microsoft.com/office/drawing/2014/main" id="{1BA995C4-C0FF-09B7-6625-AE04758AE18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16E24F1-6C0A-1A69-C846-171A5521DBAD}"/>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46512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BB200-AAFA-E410-F565-7B766350171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452A79-8A85-0C4A-01C8-D700B3DE4946}"/>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4" name="Fußzeilenplatzhalter 3">
            <a:extLst>
              <a:ext uri="{FF2B5EF4-FFF2-40B4-BE49-F238E27FC236}">
                <a16:creationId xmlns:a16="http://schemas.microsoft.com/office/drawing/2014/main" id="{77A2CFDE-69E3-0E17-76BE-012DB07152E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6ED6AAF-904C-1CA0-C62A-3180B3B3F540}"/>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324678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19A5DA5-0DA8-66CF-ED5F-A6461BC9736F}"/>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3" name="Fußzeilenplatzhalter 2">
            <a:extLst>
              <a:ext uri="{FF2B5EF4-FFF2-40B4-BE49-F238E27FC236}">
                <a16:creationId xmlns:a16="http://schemas.microsoft.com/office/drawing/2014/main" id="{42F366A9-80A8-7D99-5D8F-CBE666B947A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4510A3C-6EB2-776B-0E37-9541DC038E82}"/>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309997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4C047-38E6-95DA-0157-45BC7B9987A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F5346DA-55D7-8572-9F2E-F489782F1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BA81D8E-1D76-D09F-26EB-2EDEA7405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07A46C-8C5D-9F2A-EBA1-11A4C6FFB37A}"/>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6" name="Fußzeilenplatzhalter 5">
            <a:extLst>
              <a:ext uri="{FF2B5EF4-FFF2-40B4-BE49-F238E27FC236}">
                <a16:creationId xmlns:a16="http://schemas.microsoft.com/office/drawing/2014/main" id="{F5373FBA-9BC4-C069-D6DF-861877A69A8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122D92-B667-F11F-E748-C0512043D335}"/>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187271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D4CD3-9036-A552-21EC-C2BD5A9D67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4891AD2-6CA5-7A00-73B7-AAEC28B80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3D64A11-3492-557C-9F53-F48495C64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4F8264-AEA9-BDE7-1549-9A64001D8B3E}"/>
              </a:ext>
            </a:extLst>
          </p:cNvPr>
          <p:cNvSpPr>
            <a:spLocks noGrp="1"/>
          </p:cNvSpPr>
          <p:nvPr>
            <p:ph type="dt" sz="half" idx="10"/>
          </p:nvPr>
        </p:nvSpPr>
        <p:spPr/>
        <p:txBody>
          <a:bodyPr/>
          <a:lstStyle/>
          <a:p>
            <a:fld id="{28927016-4446-314E-BCB5-F16218EB75D1}" type="datetimeFigureOut">
              <a:rPr lang="de-DE" smtClean="0"/>
              <a:t>14.02.24</a:t>
            </a:fld>
            <a:endParaRPr lang="de-DE"/>
          </a:p>
        </p:txBody>
      </p:sp>
      <p:sp>
        <p:nvSpPr>
          <p:cNvPr id="6" name="Fußzeilenplatzhalter 5">
            <a:extLst>
              <a:ext uri="{FF2B5EF4-FFF2-40B4-BE49-F238E27FC236}">
                <a16:creationId xmlns:a16="http://schemas.microsoft.com/office/drawing/2014/main" id="{5A52D143-C1BB-2F59-4507-F750B8F2EB0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9FFFB2-2193-643D-BEB9-5ED41F26B42B}"/>
              </a:ext>
            </a:extLst>
          </p:cNvPr>
          <p:cNvSpPr>
            <a:spLocks noGrp="1"/>
          </p:cNvSpPr>
          <p:nvPr>
            <p:ph type="sldNum" sz="quarter" idx="12"/>
          </p:nvPr>
        </p:nvSpPr>
        <p:spPr/>
        <p:txBody>
          <a:bodyPr/>
          <a:lstStyle/>
          <a:p>
            <a:fld id="{5698514B-BD80-8549-A3DF-D5B8262A2B50}" type="slidenum">
              <a:rPr lang="de-DE" smtClean="0"/>
              <a:t>‹Nr.›</a:t>
            </a:fld>
            <a:endParaRPr lang="de-DE"/>
          </a:p>
        </p:txBody>
      </p:sp>
    </p:spTree>
    <p:extLst>
      <p:ext uri="{BB962C8B-B14F-4D97-AF65-F5344CB8AC3E}">
        <p14:creationId xmlns:p14="http://schemas.microsoft.com/office/powerpoint/2010/main" val="233722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1.xml"/><Relationship Id="rId5" Type="http://schemas.openxmlformats.org/officeDocument/2006/relationships/theme" Target="../theme/theme2.xml"/><Relationship Id="rId10" Type="http://schemas.openxmlformats.org/officeDocument/2006/relationships/image" Target="../media/image3.emf"/><Relationship Id="rId4" Type="http://schemas.openxmlformats.org/officeDocument/2006/relationships/slideLayout" Target="../slideLayouts/slideLayout16.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7DF4678-A474-7B7E-CD04-3447A6995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CDFE490-0B51-358B-B8CF-0C3115B2A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24BADD-FC1F-FA69-1F89-381CF05AA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927016-4446-314E-BCB5-F16218EB75D1}" type="datetimeFigureOut">
              <a:rPr lang="de-DE" smtClean="0"/>
              <a:t>14.02.24</a:t>
            </a:fld>
            <a:endParaRPr lang="de-DE"/>
          </a:p>
        </p:txBody>
      </p:sp>
      <p:sp>
        <p:nvSpPr>
          <p:cNvPr id="5" name="Fußzeilenplatzhalter 4">
            <a:extLst>
              <a:ext uri="{FF2B5EF4-FFF2-40B4-BE49-F238E27FC236}">
                <a16:creationId xmlns:a16="http://schemas.microsoft.com/office/drawing/2014/main" id="{44D68F59-D250-27A8-5EA0-61460639D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D1066690-36B9-B230-7E71-9E96A56B9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98514B-BD80-8549-A3DF-D5B8262A2B50}" type="slidenum">
              <a:rPr lang="de-DE" smtClean="0"/>
              <a:t>‹Nr.›</a:t>
            </a:fld>
            <a:endParaRPr lang="de-DE"/>
          </a:p>
        </p:txBody>
      </p:sp>
    </p:spTree>
    <p:extLst>
      <p:ext uri="{BB962C8B-B14F-4D97-AF65-F5344CB8AC3E}">
        <p14:creationId xmlns:p14="http://schemas.microsoft.com/office/powerpoint/2010/main" val="302853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96DAC541-7B7A-43D3-8B79-37D633B846F1}">
                <asvg:svgBlip xmlns:asvg="http://schemas.microsoft.com/office/drawing/2016/SVG/main" r:embed="rId8"/>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3369" y="1318742"/>
            <a:ext cx="10670496" cy="4986223"/>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graphicFrame>
        <p:nvGraphicFramePr>
          <p:cNvPr id="7" name="Objekt 6" hidden="1">
            <a:extLst>
              <a:ext uri="{FF2B5EF4-FFF2-40B4-BE49-F238E27FC236}">
                <a16:creationId xmlns:a16="http://schemas.microsoft.com/office/drawing/2014/main" id="{9C94CEB5-D9D7-47CB-9F6A-99152ADD4ECD}"/>
              </a:ext>
            </a:extLst>
          </p:cNvPr>
          <p:cNvGraphicFramePr>
            <a:graphicFrameLocks noChangeAspect="1"/>
          </p:cNvGraphicFramePr>
          <p:nvPr>
            <p:custDataLst>
              <p:tags r:id="rId6"/>
            </p:custDataLst>
            <p:extLst>
              <p:ext uri="{D42A27DB-BD31-4B8C-83A1-F6EECF244321}">
                <p14:modId xmlns:p14="http://schemas.microsoft.com/office/powerpoint/2010/main" val="1964334982"/>
              </p:ext>
            </p:extLst>
          </p:nvPr>
        </p:nvGraphicFramePr>
        <p:xfrm>
          <a:off x="2118" y="2120"/>
          <a:ext cx="2117" cy="2117"/>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7" name="Objekt 6" hidden="1">
                        <a:extLst>
                          <a:ext uri="{FF2B5EF4-FFF2-40B4-BE49-F238E27FC236}">
                            <a16:creationId xmlns:a16="http://schemas.microsoft.com/office/drawing/2014/main" id="{9C94CEB5-D9D7-47CB-9F6A-99152ADD4ECD}"/>
                          </a:ext>
                        </a:extLst>
                      </p:cNvPr>
                      <p:cNvPicPr/>
                      <p:nvPr/>
                    </p:nvPicPr>
                    <p:blipFill>
                      <a:blip r:embed="rId10"/>
                      <a:stretch>
                        <a:fillRect/>
                      </a:stretch>
                    </p:blipFill>
                    <p:spPr>
                      <a:xfrm>
                        <a:off x="2118" y="2120"/>
                        <a:ext cx="2117" cy="2117"/>
                      </a:xfrm>
                      <a:prstGeom prst="rect">
                        <a:avLst/>
                      </a:prstGeom>
                    </p:spPr>
                  </p:pic>
                </p:oleObj>
              </mc:Fallback>
            </mc:AlternateContent>
          </a:graphicData>
        </a:graphic>
      </p:graphicFrame>
      <p:sp>
        <p:nvSpPr>
          <p:cNvPr id="8" name="Title Placeholder 1">
            <a:extLst>
              <a:ext uri="{FF2B5EF4-FFF2-40B4-BE49-F238E27FC236}">
                <a16:creationId xmlns:a16="http://schemas.microsoft.com/office/drawing/2014/main" id="{72669576-AB60-44B7-BBEC-DB82D511895B}"/>
              </a:ext>
            </a:extLst>
          </p:cNvPr>
          <p:cNvSpPr txBox="1">
            <a:spLocks/>
          </p:cNvSpPr>
          <p:nvPr/>
        </p:nvSpPr>
        <p:spPr>
          <a:xfrm>
            <a:off x="11830051" y="6297614"/>
            <a:ext cx="339726" cy="402211"/>
          </a:xfrm>
          <a:prstGeom prst="rect">
            <a:avLst/>
          </a:prstGeom>
        </p:spPr>
        <p:txBody>
          <a:bodyPr vert="horz" lIns="0" tIns="45720" rIns="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fld id="{9AF16EF2-94D5-B340-9779-7E5A8100D451}" type="slidenum">
              <a:rPr lang="en-US" sz="1000" b="0" i="0" baseline="0" smtClean="0">
                <a:solidFill>
                  <a:schemeClr val="tx1"/>
                </a:solidFill>
                <a:latin typeface="+mn-lt"/>
                <a:cs typeface="Calibri Light" panose="020F0302020204030204" pitchFamily="34" charset="0"/>
              </a:rPr>
              <a:t>‹Nr.›</a:t>
            </a:fld>
            <a:endParaRPr lang="en-US" sz="1000" b="0" i="0" baseline="0">
              <a:solidFill>
                <a:schemeClr val="tx1"/>
              </a:solidFill>
              <a:latin typeface="+mn-lt"/>
              <a:cs typeface="Calibri Light" panose="020F0302020204030204" pitchFamily="34" charset="0"/>
            </a:endParaRPr>
          </a:p>
        </p:txBody>
      </p:sp>
      <p:cxnSp>
        <p:nvCxnSpPr>
          <p:cNvPr id="9" name="Gerade Verbindung 16">
            <a:extLst>
              <a:ext uri="{FF2B5EF4-FFF2-40B4-BE49-F238E27FC236}">
                <a16:creationId xmlns:a16="http://schemas.microsoft.com/office/drawing/2014/main" id="{E697F99F-369D-4C2C-8998-02F648FC7F4B}"/>
              </a:ext>
            </a:extLst>
          </p:cNvPr>
          <p:cNvCxnSpPr>
            <a:cxnSpLocks/>
          </p:cNvCxnSpPr>
          <p:nvPr/>
        </p:nvCxnSpPr>
        <p:spPr>
          <a:xfrm>
            <a:off x="11801476" y="6304965"/>
            <a:ext cx="39052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elplatzhalter 15">
            <a:extLst>
              <a:ext uri="{FF2B5EF4-FFF2-40B4-BE49-F238E27FC236}">
                <a16:creationId xmlns:a16="http://schemas.microsoft.com/office/drawing/2014/main" id="{B2741B2F-6FC7-460B-9796-24E259DCCA31}"/>
              </a:ext>
            </a:extLst>
          </p:cNvPr>
          <p:cNvSpPr>
            <a:spLocks noGrp="1"/>
          </p:cNvSpPr>
          <p:nvPr>
            <p:ph type="title"/>
          </p:nvPr>
        </p:nvSpPr>
        <p:spPr>
          <a:xfrm>
            <a:off x="873369" y="356073"/>
            <a:ext cx="8575664" cy="331992"/>
          </a:xfrm>
          <a:prstGeom prst="rect">
            <a:avLst/>
          </a:prstGeom>
        </p:spPr>
        <p:txBody>
          <a:bodyPr vert="horz" lIns="0" tIns="0" rIns="0" bIns="0" rtlCol="0" anchor="t">
            <a:noAutofit/>
          </a:bodyPr>
          <a:lstStyle/>
          <a:p>
            <a:r>
              <a:rPr lang="de-DE" dirty="0"/>
              <a:t>Mastertitelformat bearbeiten</a:t>
            </a:r>
          </a:p>
        </p:txBody>
      </p:sp>
    </p:spTree>
    <p:extLst>
      <p:ext uri="{BB962C8B-B14F-4D97-AF65-F5344CB8AC3E}">
        <p14:creationId xmlns:p14="http://schemas.microsoft.com/office/powerpoint/2010/main" val="40941965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p:titleStyle>
    <p:bodyStyle>
      <a:lvl1pPr marL="27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2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2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2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2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47">
          <p15:clr>
            <a:srgbClr val="F26B43"/>
          </p15:clr>
        </p15:guide>
        <p15:guide id="3" pos="5909">
          <p15:clr>
            <a:srgbClr val="F26B43"/>
          </p15:clr>
        </p15:guide>
        <p15:guide id="4" orient="horz" pos="3967">
          <p15:clr>
            <a:srgbClr val="F26B43"/>
          </p15:clr>
        </p15:guide>
        <p15:guide id="5" orient="horz" pos="825">
          <p15:clr>
            <a:srgbClr val="F26B43"/>
          </p15:clr>
        </p15:guide>
        <p15:guide id="6" orient="horz" pos="2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mailto:anja.ehrke@marketingtechlab.de" TargetMode="Externa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hyperlink" Target="http://www.marketing-tech-award.de/" TargetMode="External"/><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16.xml"/><Relationship Id="rId1" Type="http://schemas.openxmlformats.org/officeDocument/2006/relationships/themeOverride" Target="../theme/themeOverride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4" name="Gruppieren 23">
            <a:extLst>
              <a:ext uri="{FF2B5EF4-FFF2-40B4-BE49-F238E27FC236}">
                <a16:creationId xmlns:a16="http://schemas.microsoft.com/office/drawing/2014/main" id="{86F545F4-7F37-3C90-7DC8-5338FBC10B49}"/>
              </a:ext>
            </a:extLst>
          </p:cNvPr>
          <p:cNvGrpSpPr>
            <a:grpSpLocks noGrp="1" noUngrp="1" noRot="1" noMove="1" noResize="1"/>
          </p:cNvGrpSpPr>
          <p:nvPr/>
        </p:nvGrpSpPr>
        <p:grpSpPr>
          <a:xfrm>
            <a:off x="-1524" y="0"/>
            <a:ext cx="12195048" cy="6858003"/>
            <a:chOff x="-1524" y="0"/>
            <a:chExt cx="12195048" cy="6858003"/>
          </a:xfrm>
        </p:grpSpPr>
        <p:sp>
          <p:nvSpPr>
            <p:cNvPr id="6" name="Rechteck 5">
              <a:extLst>
                <a:ext uri="{FF2B5EF4-FFF2-40B4-BE49-F238E27FC236}">
                  <a16:creationId xmlns:a16="http://schemas.microsoft.com/office/drawing/2014/main" id="{34D4CFC9-F4EF-84F4-C2A8-9AF73E27CD57}"/>
                </a:ext>
              </a:extLst>
            </p:cNvPr>
            <p:cNvSpPr>
              <a:spLocks noGrp="1" noRot="1" noMove="1" noResize="1" noEditPoints="1" noAdjustHandles="1" noChangeArrowheads="1" noChangeShapeType="1"/>
            </p:cNvSpPr>
            <p:nvPr/>
          </p:nvSpPr>
          <p:spPr>
            <a:xfrm>
              <a:off x="-1524" y="0"/>
              <a:ext cx="12193524" cy="6858000"/>
            </a:xfrm>
            <a:prstGeom prst="rect">
              <a:avLst/>
            </a:prstGeom>
            <a:gradFill>
              <a:gsLst>
                <a:gs pos="0">
                  <a:srgbClr val="FAB402"/>
                </a:gs>
                <a:gs pos="100000">
                  <a:srgbClr val="DDEFF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cken des Rechtecks auf der gleichen Seite abrunden 15">
              <a:extLst>
                <a:ext uri="{FF2B5EF4-FFF2-40B4-BE49-F238E27FC236}">
                  <a16:creationId xmlns:a16="http://schemas.microsoft.com/office/drawing/2014/main" id="{6278E1BF-40E6-EAAA-07B3-381137BD222D}"/>
                </a:ext>
              </a:extLst>
            </p:cNvPr>
            <p:cNvSpPr>
              <a:spLocks noGrp="1" noRot="1" noMove="1" noResize="1" noEditPoints="1" noAdjustHandles="1" noChangeArrowheads="1" noChangeShapeType="1"/>
            </p:cNvSpPr>
            <p:nvPr/>
          </p:nvSpPr>
          <p:spPr>
            <a:xfrm>
              <a:off x="0" y="1343026"/>
              <a:ext cx="12193524" cy="5514975"/>
            </a:xfrm>
            <a:prstGeom prst="round2SameRect">
              <a:avLst/>
            </a:prstGeom>
            <a:solidFill>
              <a:srgbClr val="DDEFF3">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descr="Ein Bild, das Grafiken, Farbigkeit, Grafikdesign, Screenshot enthält.&#10;&#10;Automatisch generierte Beschreibung">
              <a:extLst>
                <a:ext uri="{FF2B5EF4-FFF2-40B4-BE49-F238E27FC236}">
                  <a16:creationId xmlns:a16="http://schemas.microsoft.com/office/drawing/2014/main" id="{C5027F5A-F4D2-03BE-98B1-9509441BDCEE}"/>
                </a:ext>
              </a:extLst>
            </p:cNvPr>
            <p:cNvPicPr>
              <a:picLocks noGrp="1" noRot="1" noChangeAspect="1" noMove="1" noResize="1" noEditPoints="1" noAdjustHandles="1" noChangeArrowheads="1" noChangeShapeType="1" noCrop="1"/>
            </p:cNvPicPr>
            <p:nvPr/>
          </p:nvPicPr>
          <p:blipFill rotWithShape="1">
            <a:blip r:embed="rId2"/>
            <a:srcRect t="11314" b="6526"/>
            <a:stretch/>
          </p:blipFill>
          <p:spPr>
            <a:xfrm>
              <a:off x="452652" y="2006135"/>
              <a:ext cx="4512618" cy="4188755"/>
            </a:xfrm>
            <a:prstGeom prst="rect">
              <a:avLst/>
            </a:prstGeom>
          </p:spPr>
        </p:pic>
        <p:sp>
          <p:nvSpPr>
            <p:cNvPr id="13" name="Textfeld 12">
              <a:extLst>
                <a:ext uri="{FF2B5EF4-FFF2-40B4-BE49-F238E27FC236}">
                  <a16:creationId xmlns:a16="http://schemas.microsoft.com/office/drawing/2014/main" id="{3E858AC3-9651-514E-2148-225F3F26C6CD}"/>
                </a:ext>
              </a:extLst>
            </p:cNvPr>
            <p:cNvSpPr txBox="1">
              <a:spLocks noGrp="1" noRot="1" noMove="1" noResize="1" noEditPoints="1" noAdjustHandles="1" noChangeArrowheads="1" noChangeShapeType="1"/>
            </p:cNvSpPr>
            <p:nvPr/>
          </p:nvSpPr>
          <p:spPr>
            <a:xfrm>
              <a:off x="5278413" y="4818986"/>
              <a:ext cx="1431175" cy="707886"/>
            </a:xfrm>
            <a:prstGeom prst="rect">
              <a:avLst/>
            </a:prstGeom>
            <a:noFill/>
          </p:spPr>
          <p:txBody>
            <a:bodyPr wrap="square">
              <a:spAutoFit/>
            </a:bodyPr>
            <a:lstStyle/>
            <a:p>
              <a:pPr algn="ctr"/>
              <a:r>
                <a:rPr lang="de-DE" sz="4000" dirty="0">
                  <a:solidFill>
                    <a:srgbClr val="0E4D65"/>
                  </a:solidFill>
                  <a:latin typeface="Kefa" panose="02000506000000020004" pitchFamily="2" charset="77"/>
                </a:rPr>
                <a:t>2024</a:t>
              </a:r>
            </a:p>
          </p:txBody>
        </p:sp>
        <p:grpSp>
          <p:nvGrpSpPr>
            <p:cNvPr id="17" name="Gruppieren 16">
              <a:extLst>
                <a:ext uri="{FF2B5EF4-FFF2-40B4-BE49-F238E27FC236}">
                  <a16:creationId xmlns:a16="http://schemas.microsoft.com/office/drawing/2014/main" id="{51799A04-AD92-269F-048C-C51604C3EC5B}"/>
                </a:ext>
              </a:extLst>
            </p:cNvPr>
            <p:cNvGrpSpPr>
              <a:grpSpLocks noGrp="1" noUngrp="1" noRot="1" noMove="1" noResize="1"/>
            </p:cNvGrpSpPr>
            <p:nvPr/>
          </p:nvGrpSpPr>
          <p:grpSpPr>
            <a:xfrm>
              <a:off x="10126092" y="5837452"/>
              <a:ext cx="2065908" cy="1020551"/>
              <a:chOff x="13640723" y="13852530"/>
              <a:chExt cx="2782957" cy="1374769"/>
            </a:xfrm>
          </p:grpSpPr>
          <p:sp>
            <p:nvSpPr>
              <p:cNvPr id="18" name="Eine Ecke des Rechtecks abrunden 17">
                <a:extLst>
                  <a:ext uri="{FF2B5EF4-FFF2-40B4-BE49-F238E27FC236}">
                    <a16:creationId xmlns:a16="http://schemas.microsoft.com/office/drawing/2014/main" id="{DF60830D-549F-FC70-FDD4-7047D86920EC}"/>
                  </a:ext>
                </a:extLst>
              </p:cNvPr>
              <p:cNvSpPr>
                <a:spLocks noGrp="1" noRot="1" noMove="1" noResize="1" noEditPoints="1" noAdjustHandles="1" noChangeArrowheads="1" noChangeShapeType="1"/>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9" name="Grafik 18" descr="Ein Bild, das Schrift, Text, Screenshot, Grafiken enthält.&#10;&#10;Automatisch generierte Beschreibung">
                <a:extLst>
                  <a:ext uri="{FF2B5EF4-FFF2-40B4-BE49-F238E27FC236}">
                    <a16:creationId xmlns:a16="http://schemas.microsoft.com/office/drawing/2014/main" id="{6F83B0D0-24C4-4520-2B0B-BF1501D91C22}"/>
                  </a:ext>
                </a:extLst>
              </p:cNvPr>
              <p:cNvPicPr>
                <a:picLocks noGrp="1" noRot="1" noChangeAspect="1" noMove="1" noResize="1" noEditPoints="1" noAdjustHandles="1" noChangeArrowheads="1" noChangeShapeType="1" noCrop="1"/>
              </p:cNvPicPr>
              <p:nvPr/>
            </p:nvPicPr>
            <p:blipFill>
              <a:blip r:embed="rId3"/>
              <a:stretch>
                <a:fillRect/>
              </a:stretch>
            </p:blipFill>
            <p:spPr>
              <a:xfrm>
                <a:off x="13981556" y="13852530"/>
                <a:ext cx="2276060" cy="1372904"/>
              </a:xfrm>
              <a:prstGeom prst="rect">
                <a:avLst/>
              </a:prstGeom>
              <a:ln>
                <a:noFill/>
              </a:ln>
            </p:spPr>
          </p:pic>
        </p:grpSp>
      </p:grpSp>
      <p:pic>
        <p:nvPicPr>
          <p:cNvPr id="10" name="Grafik 9">
            <a:extLst>
              <a:ext uri="{FF2B5EF4-FFF2-40B4-BE49-F238E27FC236}">
                <a16:creationId xmlns:a16="http://schemas.microsoft.com/office/drawing/2014/main" id="{885331E6-EFB1-DF81-A587-97327A6FFF8E}"/>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3129363" y="2320209"/>
            <a:ext cx="6326921" cy="3560605"/>
          </a:xfrm>
          <a:prstGeom prst="rect">
            <a:avLst/>
          </a:prstGeom>
        </p:spPr>
      </p:pic>
      <p:pic>
        <p:nvPicPr>
          <p:cNvPr id="2" name="Grafik 1">
            <a:extLst>
              <a:ext uri="{FF2B5EF4-FFF2-40B4-BE49-F238E27FC236}">
                <a16:creationId xmlns:a16="http://schemas.microsoft.com/office/drawing/2014/main" id="{E64F42A3-E35F-5DD4-B543-B30B270890DF}"/>
              </a:ext>
            </a:extLst>
          </p:cNvPr>
          <p:cNvPicPr>
            <a:picLocks noChangeAspect="1"/>
          </p:cNvPicPr>
          <p:nvPr/>
        </p:nvPicPr>
        <p:blipFill>
          <a:blip r:embed="rId6"/>
          <a:srcRect/>
          <a:stretch/>
        </p:blipFill>
        <p:spPr>
          <a:xfrm>
            <a:off x="11112842" y="229973"/>
            <a:ext cx="824075" cy="824075"/>
          </a:xfrm>
          <a:prstGeom prst="rect">
            <a:avLst/>
          </a:prstGeom>
        </p:spPr>
      </p:pic>
    </p:spTree>
    <p:extLst>
      <p:ext uri="{BB962C8B-B14F-4D97-AF65-F5344CB8AC3E}">
        <p14:creationId xmlns:p14="http://schemas.microsoft.com/office/powerpoint/2010/main" val="241886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A7B06C4B-8D8C-7050-87FC-63B9DF199FE2}"/>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7DF7DFB7-58E9-7F87-D352-65A2291E301B}"/>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18F3D90F-3275-10F6-710C-59D3AD0DE814}"/>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BD349389-0E1E-D11A-8461-C07925104092}"/>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625E34CC-9FF1-593F-3685-755FAEF579D4}"/>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BDD10DD7-9A70-5B1E-F80B-3326AAFD5441}"/>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5" name="Titel 4">
            <a:extLst>
              <a:ext uri="{FF2B5EF4-FFF2-40B4-BE49-F238E27FC236}">
                <a16:creationId xmlns:a16="http://schemas.microsoft.com/office/drawing/2014/main" id="{E223CFA9-7AD7-86F8-712C-2A94E320AF51}"/>
              </a:ext>
            </a:extLst>
          </p:cNvPr>
          <p:cNvSpPr txBox="1">
            <a:spLocks/>
          </p:cNvSpPr>
          <p:nvPr/>
        </p:nvSpPr>
        <p:spPr>
          <a:xfrm>
            <a:off x="661331" y="305969"/>
            <a:ext cx="695867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Ihre Marketing Tech Stack Beschreibung </a:t>
            </a:r>
          </a:p>
        </p:txBody>
      </p:sp>
      <p:sp>
        <p:nvSpPr>
          <p:cNvPr id="30" name="Content Placeholder 2">
            <a:extLst>
              <a:ext uri="{FF2B5EF4-FFF2-40B4-BE49-F238E27FC236}">
                <a16:creationId xmlns:a16="http://schemas.microsoft.com/office/drawing/2014/main" id="{493F6031-C583-2645-F4F7-F9C09027534F}"/>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66663C0F-BADB-BC88-9C00-2DFF4C1EFA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3" name="Textfeld 2">
            <a:extLst>
              <a:ext uri="{FF2B5EF4-FFF2-40B4-BE49-F238E27FC236}">
                <a16:creationId xmlns:a16="http://schemas.microsoft.com/office/drawing/2014/main" id="{B1C095A1-2521-4518-A3F3-C00721F11E55}"/>
              </a:ext>
            </a:extLst>
          </p:cNvPr>
          <p:cNvSpPr txBox="1"/>
          <p:nvPr/>
        </p:nvSpPr>
        <p:spPr>
          <a:xfrm>
            <a:off x="3107094" y="1309688"/>
            <a:ext cx="8649477" cy="4524315"/>
          </a:xfrm>
          <a:prstGeom prst="rect">
            <a:avLst/>
          </a:prstGeom>
          <a:noFill/>
        </p:spPr>
        <p:txBody>
          <a:bodyPr wrap="square" rtlCol="0">
            <a:spAutoFit/>
          </a:bodyPr>
          <a:lstStyle/>
          <a:p>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 name="Rectangle 8">
            <a:extLst>
              <a:ext uri="{FF2B5EF4-FFF2-40B4-BE49-F238E27FC236}">
                <a16:creationId xmlns:a16="http://schemas.microsoft.com/office/drawing/2014/main" id="{E0CD53AC-A6A2-79CF-1658-8F5882157DCF}"/>
              </a:ext>
            </a:extLst>
          </p:cNvPr>
          <p:cNvSpPr/>
          <p:nvPr/>
        </p:nvSpPr>
        <p:spPr>
          <a:xfrm>
            <a:off x="-1" y="1309688"/>
            <a:ext cx="2857501" cy="5548312"/>
          </a:xfrm>
          <a:prstGeom prst="round2SameRect">
            <a:avLst/>
          </a:prstGeom>
          <a:solidFill>
            <a:srgbClr val="DDEF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marL="0" indent="0">
              <a:lnSpc>
                <a:spcPct val="110000"/>
              </a:lnSpc>
              <a:buFont typeface="Arial" panose="020B0604020202020204" pitchFamily="34" charset="0"/>
              <a:buNone/>
            </a:pPr>
            <a:r>
              <a:rPr lang="de-DE" sz="1000" dirty="0">
                <a:solidFill>
                  <a:srgbClr val="0E4D65"/>
                </a:solidFill>
                <a:ea typeface="Roboto" panose="02000000000000000000" pitchFamily="2" charset="0"/>
                <a:cs typeface="Roboto" panose="02000000000000000000" pitchFamily="2" charset="0"/>
              </a:rPr>
              <a:t>Bitte erklären Sie uns Ihren Marketing Tech Stack auf 3-5 Folien und beschreiben Sie, warum dieser so aufgebaut ist. Folgende Fragen können Sie als Hilfestellung nehmen:</a:t>
            </a:r>
          </a:p>
          <a:p>
            <a:pPr marL="0" indent="0">
              <a:lnSpc>
                <a:spcPct val="110000"/>
              </a:lnSpc>
              <a:buFont typeface="Arial" panose="020B0604020202020204" pitchFamily="34" charset="0"/>
              <a:buNone/>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Was sind die Unternehmensherausforderungen, die Sie mit dem Tech Stack lösen?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Wofür nutzen Sie welchen Baustein und warum haben Sie diese Entscheidung getroffen?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Welche Herausforderungen hatten Sie bei der Implementierung inkl. Change-Themen und wie haben Sie diese gemeistert?</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Was sind Ihre wichtigsten Use Cases / Kampagnen, die der Tech Stack abbildet?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Welches Problem hat der Tech Stack im Sinne von „vorher/nachher“ gelöst?</a:t>
            </a:r>
          </a:p>
          <a:p>
            <a:pPr marL="180975" lvl="1" indent="-180975">
              <a:lnSpc>
                <a:spcPct val="110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a:lnSpc>
                <a:spcPct val="110000"/>
              </a:lnSpc>
            </a:pPr>
            <a:r>
              <a:rPr lang="de-DE" sz="1000" dirty="0">
                <a:solidFill>
                  <a:srgbClr val="0E4D65"/>
                </a:solidFill>
                <a:ea typeface="Roboto" panose="02000000000000000000" pitchFamily="2" charset="0"/>
                <a:cs typeface="Roboto" panose="02000000000000000000" pitchFamily="2" charset="0"/>
              </a:rPr>
              <a:t>Bitte benennen Sie auch entsprechende KPIs.</a:t>
            </a:r>
          </a:p>
        </p:txBody>
      </p:sp>
      <p:sp>
        <p:nvSpPr>
          <p:cNvPr id="7" name="Donut 27">
            <a:extLst>
              <a:ext uri="{FF2B5EF4-FFF2-40B4-BE49-F238E27FC236}">
                <a16:creationId xmlns:a16="http://schemas.microsoft.com/office/drawing/2014/main" id="{20086330-FBF7-49D6-22EC-0BEBE06F54AC}"/>
              </a:ext>
            </a:extLst>
          </p:cNvPr>
          <p:cNvSpPr/>
          <p:nvPr/>
        </p:nvSpPr>
        <p:spPr>
          <a:xfrm>
            <a:off x="61758" y="310802"/>
            <a:ext cx="599573" cy="424557"/>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lIns="0" rIns="198000" rtlCol="0" anchor="ctr"/>
          <a:lstStyle/>
          <a:p>
            <a:pPr algn="ctr"/>
            <a:r>
              <a:rPr lang="de-DE" altLang="ko-KR" sz="1400" dirty="0">
                <a:solidFill>
                  <a:srgbClr val="0E4D65"/>
                </a:solidFill>
                <a:latin typeface="+mj-lt"/>
              </a:rPr>
              <a:t>2</a:t>
            </a:r>
          </a:p>
        </p:txBody>
      </p:sp>
    </p:spTree>
    <p:extLst>
      <p:ext uri="{BB962C8B-B14F-4D97-AF65-F5344CB8AC3E}">
        <p14:creationId xmlns:p14="http://schemas.microsoft.com/office/powerpoint/2010/main" val="265329326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6CB7A9AA-7FE5-26DD-D106-CB6D7B5F8652}"/>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00FFEF30-401C-13BB-38C2-CE0BFD67E076}"/>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5E7216A-C4CB-9DBB-06E7-E0D626A288B4}"/>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71D7B461-60C3-0D92-8ABC-5427D762ABC0}"/>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D8787021-E26A-6950-5060-BCD5A5897737}"/>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8167215D-6899-3F9C-1F4D-34EA27061B9F}"/>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5" name="Titel 4">
            <a:extLst>
              <a:ext uri="{FF2B5EF4-FFF2-40B4-BE49-F238E27FC236}">
                <a16:creationId xmlns:a16="http://schemas.microsoft.com/office/drawing/2014/main" id="{685A83FE-7747-F1BB-1ACC-8CAEEC0BAEE9}"/>
              </a:ext>
            </a:extLst>
          </p:cNvPr>
          <p:cNvSpPr txBox="1">
            <a:spLocks/>
          </p:cNvSpPr>
          <p:nvPr/>
        </p:nvSpPr>
        <p:spPr>
          <a:xfrm>
            <a:off x="661331" y="305969"/>
            <a:ext cx="695867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Ihr Marketing Tech Stack Highlight </a:t>
            </a:r>
          </a:p>
        </p:txBody>
      </p:sp>
      <p:sp>
        <p:nvSpPr>
          <p:cNvPr id="30" name="Content Placeholder 2">
            <a:extLst>
              <a:ext uri="{FF2B5EF4-FFF2-40B4-BE49-F238E27FC236}">
                <a16:creationId xmlns:a16="http://schemas.microsoft.com/office/drawing/2014/main" id="{62E7354D-7032-D89A-559B-48BCD8C945EB}"/>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EE805926-2647-21AA-11AC-40AB7E9B2A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3" name="Textfeld 2">
            <a:extLst>
              <a:ext uri="{FF2B5EF4-FFF2-40B4-BE49-F238E27FC236}">
                <a16:creationId xmlns:a16="http://schemas.microsoft.com/office/drawing/2014/main" id="{7C9ADCE2-BDA7-11F1-8D56-1C0F00DD18BA}"/>
              </a:ext>
            </a:extLst>
          </p:cNvPr>
          <p:cNvSpPr txBox="1"/>
          <p:nvPr/>
        </p:nvSpPr>
        <p:spPr>
          <a:xfrm>
            <a:off x="3107094" y="1309688"/>
            <a:ext cx="8649477" cy="4524315"/>
          </a:xfrm>
          <a:prstGeom prst="rect">
            <a:avLst/>
          </a:prstGeom>
          <a:noFill/>
        </p:spPr>
        <p:txBody>
          <a:bodyPr wrap="square" rtlCol="0">
            <a:spAutoFit/>
          </a:bodyPr>
          <a:lstStyle/>
          <a:p>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7" name="Rectangle 8">
            <a:extLst>
              <a:ext uri="{FF2B5EF4-FFF2-40B4-BE49-F238E27FC236}">
                <a16:creationId xmlns:a16="http://schemas.microsoft.com/office/drawing/2014/main" id="{3FFFDCF3-8A30-DED2-397C-6DD480CDE3C7}"/>
              </a:ext>
            </a:extLst>
          </p:cNvPr>
          <p:cNvSpPr/>
          <p:nvPr/>
        </p:nvSpPr>
        <p:spPr>
          <a:xfrm>
            <a:off x="-1" y="1309688"/>
            <a:ext cx="2857501" cy="5548312"/>
          </a:xfrm>
          <a:prstGeom prst="round2SameRect">
            <a:avLst/>
          </a:prstGeom>
          <a:solidFill>
            <a:srgbClr val="DDEF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marL="0" indent="0">
              <a:lnSpc>
                <a:spcPct val="110000"/>
              </a:lnSpc>
              <a:buFont typeface="Arial" panose="020B0604020202020204" pitchFamily="34" charset="0"/>
              <a:buNone/>
            </a:pPr>
            <a:r>
              <a:rPr lang="de-DE" sz="1000" dirty="0">
                <a:solidFill>
                  <a:srgbClr val="0E4D65"/>
                </a:solidFill>
                <a:ea typeface="Roboto" panose="02000000000000000000" pitchFamily="2" charset="0"/>
                <a:cs typeface="Roboto" panose="02000000000000000000" pitchFamily="2" charset="0"/>
              </a:rPr>
              <a:t>Beschreiben Sie uns, worauf Sie besonders stolz sind und wodurch sich Ihr Marketing Tech Stack insbesondere auszeichnet, z.B. durch … </a:t>
            </a:r>
          </a:p>
          <a:p>
            <a:pPr marL="0" indent="0">
              <a:lnSpc>
                <a:spcPct val="110000"/>
              </a:lnSpc>
              <a:buFont typeface="Arial" panose="020B0604020202020204" pitchFamily="34" charset="0"/>
              <a:buNone/>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Beste Channel übergreifende Personalisierung oder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Bester Data- &amp; Analytics-Stack oder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Bester Stack im Bereich Planung &amp; Steuerung von Budgets und Kampagnen oder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Bester Content </a:t>
            </a:r>
            <a:r>
              <a:rPr lang="de-DE" sz="1000" dirty="0" err="1">
                <a:solidFill>
                  <a:srgbClr val="0E4D65"/>
                </a:solidFill>
                <a:ea typeface="Roboto" panose="02000000000000000000" pitchFamily="2" charset="0"/>
                <a:cs typeface="Roboto" panose="02000000000000000000" pitchFamily="2" charset="0"/>
              </a:rPr>
              <a:t>Creation</a:t>
            </a:r>
            <a:r>
              <a:rPr lang="de-DE" sz="1000" dirty="0">
                <a:solidFill>
                  <a:srgbClr val="0E4D65"/>
                </a:solidFill>
                <a:ea typeface="Roboto" panose="02000000000000000000" pitchFamily="2" charset="0"/>
                <a:cs typeface="Roboto" panose="02000000000000000000" pitchFamily="2" charset="0"/>
              </a:rPr>
              <a:t> &amp; Distribution Stack oder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Bester Commerce-Stack oder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Beste Marketing Operations-Lösung inkl. Planung &amp; Steuerung</a:t>
            </a:r>
          </a:p>
          <a:p>
            <a:pPr>
              <a:lnSpc>
                <a:spcPct val="110000"/>
              </a:lnSpc>
            </a:pPr>
            <a:endParaRPr lang="de-DE" sz="1000" dirty="0">
              <a:solidFill>
                <a:srgbClr val="0E4D65"/>
              </a:solidFill>
              <a:ea typeface="Roboto Light"/>
            </a:endParaRPr>
          </a:p>
        </p:txBody>
      </p:sp>
      <p:sp>
        <p:nvSpPr>
          <p:cNvPr id="8" name="Donut 27">
            <a:extLst>
              <a:ext uri="{FF2B5EF4-FFF2-40B4-BE49-F238E27FC236}">
                <a16:creationId xmlns:a16="http://schemas.microsoft.com/office/drawing/2014/main" id="{5EC3DEBC-501D-2CD5-EFF1-5FB8D2E42BDF}"/>
              </a:ext>
            </a:extLst>
          </p:cNvPr>
          <p:cNvSpPr/>
          <p:nvPr/>
        </p:nvSpPr>
        <p:spPr>
          <a:xfrm>
            <a:off x="61758" y="310802"/>
            <a:ext cx="599573" cy="424557"/>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lIns="0" rIns="198000" rtlCol="0" anchor="ctr"/>
          <a:lstStyle/>
          <a:p>
            <a:pPr algn="ctr"/>
            <a:r>
              <a:rPr lang="de-DE" altLang="ko-KR" sz="1400" dirty="0">
                <a:solidFill>
                  <a:srgbClr val="0E4D65"/>
                </a:solidFill>
                <a:latin typeface="+mj-lt"/>
              </a:rPr>
              <a:t>3</a:t>
            </a:r>
          </a:p>
        </p:txBody>
      </p:sp>
    </p:spTree>
    <p:extLst>
      <p:ext uri="{BB962C8B-B14F-4D97-AF65-F5344CB8AC3E}">
        <p14:creationId xmlns:p14="http://schemas.microsoft.com/office/powerpoint/2010/main" val="74769202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65ACD6C4-36E0-6469-9C6F-74BEAEABB873}"/>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5EF3603D-6F86-961C-BA6F-198A68A39EE3}"/>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31F67E19-C085-30E0-C5DA-558A2FFB8EC7}"/>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BFADFAA2-A412-D0D4-2110-21CAE2382434}"/>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43B5BAFB-3CE3-D143-FD7B-2FCD73B58576}"/>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5DADF3C8-5273-9A80-C090-6071A9E23653}"/>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5" name="Titel 4">
            <a:extLst>
              <a:ext uri="{FF2B5EF4-FFF2-40B4-BE49-F238E27FC236}">
                <a16:creationId xmlns:a16="http://schemas.microsoft.com/office/drawing/2014/main" id="{2E48D434-C91B-7115-742D-40E509103F8C}"/>
              </a:ext>
            </a:extLst>
          </p:cNvPr>
          <p:cNvSpPr txBox="1">
            <a:spLocks/>
          </p:cNvSpPr>
          <p:nvPr/>
        </p:nvSpPr>
        <p:spPr>
          <a:xfrm>
            <a:off x="661330" y="310799"/>
            <a:ext cx="8230421"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Individualität &amp; Integration auf Daten- und Prozessebene, Personalisierungs- und Segmentierungsgrad</a:t>
            </a:r>
          </a:p>
        </p:txBody>
      </p:sp>
      <p:sp>
        <p:nvSpPr>
          <p:cNvPr id="30" name="Content Placeholder 2">
            <a:extLst>
              <a:ext uri="{FF2B5EF4-FFF2-40B4-BE49-F238E27FC236}">
                <a16:creationId xmlns:a16="http://schemas.microsoft.com/office/drawing/2014/main" id="{4CE72B77-F50C-9495-9E6B-7FE6D64FA1CE}"/>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DF7432E9-A174-135E-143E-022802159D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3" name="Textfeld 2">
            <a:extLst>
              <a:ext uri="{FF2B5EF4-FFF2-40B4-BE49-F238E27FC236}">
                <a16:creationId xmlns:a16="http://schemas.microsoft.com/office/drawing/2014/main" id="{0ACD9C59-6748-9BFE-FCF4-158236E7482F}"/>
              </a:ext>
            </a:extLst>
          </p:cNvPr>
          <p:cNvSpPr txBox="1"/>
          <p:nvPr/>
        </p:nvSpPr>
        <p:spPr>
          <a:xfrm>
            <a:off x="3474175" y="1422627"/>
            <a:ext cx="8388220" cy="4524315"/>
          </a:xfrm>
          <a:prstGeom prst="rect">
            <a:avLst/>
          </a:prstGeom>
          <a:noFill/>
        </p:spPr>
        <p:txBody>
          <a:bodyPr wrap="square" rtlCol="0">
            <a:spAutoFit/>
          </a:bodyPr>
          <a:lstStyle/>
          <a:p>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7" name="Rectangle 8">
            <a:extLst>
              <a:ext uri="{FF2B5EF4-FFF2-40B4-BE49-F238E27FC236}">
                <a16:creationId xmlns:a16="http://schemas.microsoft.com/office/drawing/2014/main" id="{173F9857-776F-3A14-D0F0-BB380F590E0E}"/>
              </a:ext>
            </a:extLst>
          </p:cNvPr>
          <p:cNvSpPr/>
          <p:nvPr/>
        </p:nvSpPr>
        <p:spPr>
          <a:xfrm>
            <a:off x="-1" y="1309688"/>
            <a:ext cx="3245077" cy="5548312"/>
          </a:xfrm>
          <a:prstGeom prst="round2SameRect">
            <a:avLst/>
          </a:prstGeom>
          <a:solidFill>
            <a:srgbClr val="DDEF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marL="180975" lvl="1" indent="-180975">
              <a:lnSpc>
                <a:spcPct val="107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Bitte beschreiben Sie uns, ob Sie neuere Technologien inkl. „Best-</a:t>
            </a:r>
            <a:r>
              <a:rPr lang="de-DE" sz="1000" dirty="0" err="1">
                <a:solidFill>
                  <a:srgbClr val="0E4D65"/>
                </a:solidFill>
                <a:ea typeface="Roboto" panose="02000000000000000000" pitchFamily="2" charset="0"/>
                <a:cs typeface="Roboto" panose="02000000000000000000" pitchFamily="2" charset="0"/>
              </a:rPr>
              <a:t>of</a:t>
            </a:r>
            <a:r>
              <a:rPr lang="de-DE" sz="1000" dirty="0">
                <a:solidFill>
                  <a:srgbClr val="0E4D65"/>
                </a:solidFill>
                <a:ea typeface="Roboto" panose="02000000000000000000" pitchFamily="2" charset="0"/>
                <a:cs typeface="Roboto" panose="02000000000000000000" pitchFamily="2" charset="0"/>
              </a:rPr>
              <a:t>-</a:t>
            </a:r>
            <a:r>
              <a:rPr lang="de-DE" sz="1000" dirty="0" err="1">
                <a:solidFill>
                  <a:srgbClr val="0E4D65"/>
                </a:solidFill>
                <a:ea typeface="Roboto" panose="02000000000000000000" pitchFamily="2" charset="0"/>
                <a:cs typeface="Roboto" panose="02000000000000000000" pitchFamily="2" charset="0"/>
              </a:rPr>
              <a:t>Breed</a:t>
            </a:r>
            <a:r>
              <a:rPr lang="de-DE" sz="1000" dirty="0">
                <a:solidFill>
                  <a:srgbClr val="0E4D65"/>
                </a:solidFill>
                <a:ea typeface="Roboto" panose="02000000000000000000" pitchFamily="2" charset="0"/>
                <a:cs typeface="Roboto" panose="02000000000000000000" pitchFamily="2" charset="0"/>
              </a:rPr>
              <a:t>“-Speziallösungen oder auch </a:t>
            </a:r>
            <a:r>
              <a:rPr lang="de-DE" sz="1000" dirty="0" err="1">
                <a:solidFill>
                  <a:srgbClr val="0E4D65"/>
                </a:solidFill>
                <a:ea typeface="Roboto" panose="02000000000000000000" pitchFamily="2" charset="0"/>
                <a:cs typeface="Roboto" panose="02000000000000000000" pitchFamily="2" charset="0"/>
              </a:rPr>
              <a:t>Eigenent</a:t>
            </a:r>
            <a:r>
              <a:rPr lang="de-DE" sz="1000" dirty="0">
                <a:solidFill>
                  <a:srgbClr val="0E4D65"/>
                </a:solidFill>
                <a:ea typeface="Roboto" panose="02000000000000000000" pitchFamily="2" charset="0"/>
                <a:cs typeface="Roboto" panose="02000000000000000000" pitchFamily="2" charset="0"/>
              </a:rPr>
              <a:t>-wicklungen, z.B. in Zusammenarbeit mit Start-Ups einsetzen.</a:t>
            </a:r>
          </a:p>
          <a:p>
            <a:pPr marL="180975" lvl="1" indent="-180975">
              <a:lnSpc>
                <a:spcPct val="107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07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Bitte beschreiben Sie uns auch, inwiefern die Kundendaten schon 360 Grad aus allen Datenquellen zentral in einer technologischen Lösung integriert sind. Gibt es einen </a:t>
            </a:r>
            <a:r>
              <a:rPr lang="de-DE" sz="1000" dirty="0" err="1">
                <a:solidFill>
                  <a:srgbClr val="0E4D65"/>
                </a:solidFill>
                <a:ea typeface="Roboto" panose="02000000000000000000" pitchFamily="2" charset="0"/>
                <a:cs typeface="Roboto" panose="02000000000000000000" pitchFamily="2" charset="0"/>
              </a:rPr>
              <a:t>unique</a:t>
            </a:r>
            <a:r>
              <a:rPr lang="de-DE" sz="1000" dirty="0">
                <a:solidFill>
                  <a:srgbClr val="0E4D65"/>
                </a:solidFill>
                <a:ea typeface="Roboto" panose="02000000000000000000" pitchFamily="2" charset="0"/>
                <a:cs typeface="Roboto" panose="02000000000000000000" pitchFamily="2" charset="0"/>
              </a:rPr>
              <a:t> </a:t>
            </a:r>
            <a:r>
              <a:rPr lang="de-DE" sz="1000" dirty="0" err="1">
                <a:solidFill>
                  <a:srgbClr val="0E4D65"/>
                </a:solidFill>
                <a:ea typeface="Roboto" panose="02000000000000000000" pitchFamily="2" charset="0"/>
                <a:cs typeface="Roboto" panose="02000000000000000000" pitchFamily="2" charset="0"/>
              </a:rPr>
              <a:t>identifier</a:t>
            </a:r>
            <a:r>
              <a:rPr lang="de-DE" sz="1000" dirty="0">
                <a:solidFill>
                  <a:srgbClr val="0E4D65"/>
                </a:solidFill>
                <a:ea typeface="Roboto" panose="02000000000000000000" pitchFamily="2" charset="0"/>
                <a:cs typeface="Roboto" panose="02000000000000000000" pitchFamily="2" charset="0"/>
              </a:rPr>
              <a:t>, der alle Datenquellen (Offline-Daten, Online-Daten, Transaktionsdaten, Bewegungsdaten, CRM-Daten etc.) synchronisiert und die Daten zentral den Marketingkanälen zur Verfügung stellt?</a:t>
            </a:r>
          </a:p>
          <a:p>
            <a:pPr marL="180975" lvl="1" indent="-180975">
              <a:lnSpc>
                <a:spcPct val="107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07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Bitte beschreiben Sie uns, inwiefern Ihre Kernprozesse, Kampagnen, Programme über die verschiedenen Systembausteine abgedeckt werden und inwiefern die Automatisierung erfolgt von Marketing-prozessen &amp; -aussteuerung. Sind ROI-Daten in Realtime verfügbar?</a:t>
            </a:r>
          </a:p>
          <a:p>
            <a:pPr marL="180975" lvl="1" indent="-180975">
              <a:lnSpc>
                <a:spcPct val="107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07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Bitte beschreiben Sie uns den </a:t>
            </a:r>
            <a:r>
              <a:rPr lang="de-DE" sz="1000" dirty="0" err="1">
                <a:solidFill>
                  <a:srgbClr val="0E4D65"/>
                </a:solidFill>
                <a:ea typeface="Roboto" panose="02000000000000000000" pitchFamily="2" charset="0"/>
                <a:cs typeface="Roboto" panose="02000000000000000000" pitchFamily="2" charset="0"/>
              </a:rPr>
              <a:t>Perso-nalisierungsgrad</a:t>
            </a:r>
            <a:r>
              <a:rPr lang="de-DE" sz="1000" dirty="0">
                <a:solidFill>
                  <a:srgbClr val="0E4D65"/>
                </a:solidFill>
                <a:ea typeface="Roboto" panose="02000000000000000000" pitchFamily="2" charset="0"/>
                <a:cs typeface="Roboto" panose="02000000000000000000" pitchFamily="2" charset="0"/>
              </a:rPr>
              <a:t> an den Touchpoints, die personalisierbar sind (Media-</a:t>
            </a:r>
            <a:r>
              <a:rPr lang="de-DE" sz="1000" dirty="0" err="1">
                <a:solidFill>
                  <a:srgbClr val="0E4D65"/>
                </a:solidFill>
                <a:ea typeface="Roboto" panose="02000000000000000000" pitchFamily="2" charset="0"/>
                <a:cs typeface="Roboto" panose="02000000000000000000" pitchFamily="2" charset="0"/>
              </a:rPr>
              <a:t>Aussteue</a:t>
            </a:r>
            <a:r>
              <a:rPr lang="de-DE" sz="1000" dirty="0">
                <a:solidFill>
                  <a:srgbClr val="0E4D65"/>
                </a:solidFill>
                <a:ea typeface="Roboto" panose="02000000000000000000" pitchFamily="2" charset="0"/>
                <a:cs typeface="Roboto" panose="02000000000000000000" pitchFamily="2" charset="0"/>
              </a:rPr>
              <a:t>-</a:t>
            </a:r>
            <a:r>
              <a:rPr lang="de-DE" sz="1000" dirty="0" err="1">
                <a:solidFill>
                  <a:srgbClr val="0E4D65"/>
                </a:solidFill>
                <a:ea typeface="Roboto" panose="02000000000000000000" pitchFamily="2" charset="0"/>
                <a:cs typeface="Roboto" panose="02000000000000000000" pitchFamily="2" charset="0"/>
              </a:rPr>
              <a:t>rung</a:t>
            </a:r>
            <a:r>
              <a:rPr lang="de-DE" sz="1000" dirty="0">
                <a:solidFill>
                  <a:srgbClr val="0E4D65"/>
                </a:solidFill>
                <a:ea typeface="Roboto" panose="02000000000000000000" pitchFamily="2" charset="0"/>
                <a:cs typeface="Roboto" panose="02000000000000000000" pitchFamily="2" charset="0"/>
              </a:rPr>
              <a:t> und Content-Personalisierung) und inwiefern Kundenfeedback und Kunden-interaktionen in Next Best </a:t>
            </a:r>
            <a:r>
              <a:rPr lang="de-DE" sz="1000" dirty="0" err="1">
                <a:solidFill>
                  <a:srgbClr val="0E4D65"/>
                </a:solidFill>
                <a:ea typeface="Roboto" panose="02000000000000000000" pitchFamily="2" charset="0"/>
                <a:cs typeface="Roboto" panose="02000000000000000000" pitchFamily="2" charset="0"/>
              </a:rPr>
              <a:t>Offer</a:t>
            </a:r>
            <a:r>
              <a:rPr lang="de-DE" sz="1000" dirty="0">
                <a:solidFill>
                  <a:srgbClr val="0E4D65"/>
                </a:solidFill>
                <a:ea typeface="Roboto" panose="02000000000000000000" pitchFamily="2" charset="0"/>
                <a:cs typeface="Roboto" panose="02000000000000000000" pitchFamily="2" charset="0"/>
              </a:rPr>
              <a:t> Kampagnen oder personalisierten Content einfließt.</a:t>
            </a:r>
          </a:p>
          <a:p>
            <a:pPr>
              <a:lnSpc>
                <a:spcPct val="110000"/>
              </a:lnSpc>
            </a:pPr>
            <a:endParaRPr lang="de-DE" sz="1100" dirty="0">
              <a:solidFill>
                <a:srgbClr val="0E4D65"/>
              </a:solidFill>
              <a:ea typeface="Roboto Light"/>
            </a:endParaRPr>
          </a:p>
        </p:txBody>
      </p:sp>
      <p:sp>
        <p:nvSpPr>
          <p:cNvPr id="2" name="Donut 27">
            <a:extLst>
              <a:ext uri="{FF2B5EF4-FFF2-40B4-BE49-F238E27FC236}">
                <a16:creationId xmlns:a16="http://schemas.microsoft.com/office/drawing/2014/main" id="{A526BEAC-0F11-DD3E-A6C5-52CDB1B3C1C9}"/>
              </a:ext>
            </a:extLst>
          </p:cNvPr>
          <p:cNvSpPr/>
          <p:nvPr/>
        </p:nvSpPr>
        <p:spPr>
          <a:xfrm>
            <a:off x="61758" y="310802"/>
            <a:ext cx="599573" cy="424557"/>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lIns="0" rIns="198000" rtlCol="0" anchor="ctr"/>
          <a:lstStyle/>
          <a:p>
            <a:pPr algn="ctr"/>
            <a:r>
              <a:rPr lang="de-DE" altLang="ko-KR" sz="1400" dirty="0">
                <a:solidFill>
                  <a:srgbClr val="0E4D65"/>
                </a:solidFill>
                <a:latin typeface="+mj-lt"/>
              </a:rPr>
              <a:t>4</a:t>
            </a:r>
          </a:p>
        </p:txBody>
      </p:sp>
    </p:spTree>
    <p:extLst>
      <p:ext uri="{BB962C8B-B14F-4D97-AF65-F5344CB8AC3E}">
        <p14:creationId xmlns:p14="http://schemas.microsoft.com/office/powerpoint/2010/main" val="16746734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B0A2B7B4-A427-E0BB-F79B-27AD094B4824}"/>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4F951950-A84B-07BF-5AE6-C8689023FF7A}"/>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2F3335A-7426-5FBB-42B8-C16EC16753E8}"/>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2C2410F0-3CEA-FCAB-541A-5E0C1134989A}"/>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CF7F01B9-53B3-07FD-1CD1-8AC97B5F6C0D}"/>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D8BF9DBC-5852-E5C6-0039-BD408262CCA0}"/>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5" name="Titel 4">
            <a:extLst>
              <a:ext uri="{FF2B5EF4-FFF2-40B4-BE49-F238E27FC236}">
                <a16:creationId xmlns:a16="http://schemas.microsoft.com/office/drawing/2014/main" id="{3C2FD848-0495-BD58-6479-CBF9501A0E25}"/>
              </a:ext>
            </a:extLst>
          </p:cNvPr>
          <p:cNvSpPr txBox="1">
            <a:spLocks/>
          </p:cNvSpPr>
          <p:nvPr/>
        </p:nvSpPr>
        <p:spPr>
          <a:xfrm>
            <a:off x="661331" y="305969"/>
            <a:ext cx="695867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Ihre geplanten Weiterentwicklungen 2025/2026</a:t>
            </a:r>
          </a:p>
        </p:txBody>
      </p:sp>
      <p:sp>
        <p:nvSpPr>
          <p:cNvPr id="30" name="Content Placeholder 2">
            <a:extLst>
              <a:ext uri="{FF2B5EF4-FFF2-40B4-BE49-F238E27FC236}">
                <a16:creationId xmlns:a16="http://schemas.microsoft.com/office/drawing/2014/main" id="{53B14DC2-A315-0C68-D56A-F036482215BD}"/>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E530B1DD-2523-0099-F11F-0C958A9220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3" name="Textfeld 2">
            <a:extLst>
              <a:ext uri="{FF2B5EF4-FFF2-40B4-BE49-F238E27FC236}">
                <a16:creationId xmlns:a16="http://schemas.microsoft.com/office/drawing/2014/main" id="{74138D7B-1200-62DC-7896-C030CAC70A9C}"/>
              </a:ext>
            </a:extLst>
          </p:cNvPr>
          <p:cNvSpPr txBox="1"/>
          <p:nvPr/>
        </p:nvSpPr>
        <p:spPr>
          <a:xfrm>
            <a:off x="3107094" y="1309688"/>
            <a:ext cx="8649477" cy="4524315"/>
          </a:xfrm>
          <a:prstGeom prst="rect">
            <a:avLst/>
          </a:prstGeom>
          <a:noFill/>
        </p:spPr>
        <p:txBody>
          <a:bodyPr wrap="square" rtlCol="0">
            <a:spAutoFit/>
          </a:bodyPr>
          <a:lstStyle/>
          <a:p>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7" name="Rectangle 8">
            <a:extLst>
              <a:ext uri="{FF2B5EF4-FFF2-40B4-BE49-F238E27FC236}">
                <a16:creationId xmlns:a16="http://schemas.microsoft.com/office/drawing/2014/main" id="{C8EDE17B-83C7-66AC-2EC7-B00CBFD1C35A}"/>
              </a:ext>
            </a:extLst>
          </p:cNvPr>
          <p:cNvSpPr/>
          <p:nvPr/>
        </p:nvSpPr>
        <p:spPr>
          <a:xfrm>
            <a:off x="-1" y="1309688"/>
            <a:ext cx="2857501" cy="5548312"/>
          </a:xfrm>
          <a:prstGeom prst="round2SameRect">
            <a:avLst/>
          </a:prstGeom>
          <a:solidFill>
            <a:srgbClr val="DDEF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marL="180975" lvl="1" indent="-180975">
              <a:lnSpc>
                <a:spcPct val="107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Planen Sie für 2025/2026 Veränderungen an Ihrem Stack? Wenn ja, welche, mit welchem Ziel und warum?</a:t>
            </a:r>
          </a:p>
          <a:p>
            <a:pPr marL="180975" lvl="1" indent="-180975">
              <a:lnSpc>
                <a:spcPct val="107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07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Setzen Sie den Marketing Tech Stack bereits für verschiedene Länder und Kontinente ein oder planen Sie dies in Zukunft, so dass Sie einen skalierbaren Tech Stack erstellt haben?</a:t>
            </a:r>
          </a:p>
          <a:p>
            <a:pPr marL="180975" lvl="1" indent="-180975">
              <a:lnSpc>
                <a:spcPct val="107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a:lnSpc>
                <a:spcPct val="110000"/>
              </a:lnSpc>
            </a:pPr>
            <a:endParaRPr lang="de-DE" sz="1100" dirty="0">
              <a:solidFill>
                <a:srgbClr val="0E4D65"/>
              </a:solidFill>
              <a:ea typeface="Roboto Light"/>
            </a:endParaRPr>
          </a:p>
        </p:txBody>
      </p:sp>
      <p:sp>
        <p:nvSpPr>
          <p:cNvPr id="6" name="Donut 27">
            <a:extLst>
              <a:ext uri="{FF2B5EF4-FFF2-40B4-BE49-F238E27FC236}">
                <a16:creationId xmlns:a16="http://schemas.microsoft.com/office/drawing/2014/main" id="{AB6895C6-9573-C3F5-C5B3-D9204BBF2FC9}"/>
              </a:ext>
            </a:extLst>
          </p:cNvPr>
          <p:cNvSpPr/>
          <p:nvPr/>
        </p:nvSpPr>
        <p:spPr>
          <a:xfrm>
            <a:off x="61758" y="310802"/>
            <a:ext cx="599573" cy="424557"/>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lIns="0" rIns="198000" rtlCol="0" anchor="ctr"/>
          <a:lstStyle/>
          <a:p>
            <a:pPr algn="ctr"/>
            <a:r>
              <a:rPr lang="de-DE" altLang="ko-KR" sz="1400" dirty="0">
                <a:solidFill>
                  <a:srgbClr val="0E4D65"/>
                </a:solidFill>
                <a:latin typeface="+mj-lt"/>
              </a:rPr>
              <a:t>5</a:t>
            </a:r>
          </a:p>
        </p:txBody>
      </p:sp>
    </p:spTree>
    <p:extLst>
      <p:ext uri="{BB962C8B-B14F-4D97-AF65-F5344CB8AC3E}">
        <p14:creationId xmlns:p14="http://schemas.microsoft.com/office/powerpoint/2010/main" val="399141544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5EF4-B358-28B7-5B17-ED7C18E32412}"/>
            </a:ext>
          </a:extLst>
        </p:cNvPr>
        <p:cNvGrpSpPr/>
        <p:nvPr/>
      </p:nvGrpSpPr>
      <p:grpSpPr>
        <a:xfrm>
          <a:off x="0" y="0"/>
          <a:ext cx="0" cy="0"/>
          <a:chOff x="0" y="0"/>
          <a:chExt cx="0" cy="0"/>
        </a:xfrm>
      </p:grpSpPr>
      <p:grpSp>
        <p:nvGrpSpPr>
          <p:cNvPr id="9" name="Gruppieren 8">
            <a:extLst>
              <a:ext uri="{FF2B5EF4-FFF2-40B4-BE49-F238E27FC236}">
                <a16:creationId xmlns:a16="http://schemas.microsoft.com/office/drawing/2014/main" id="{514AF04A-EA53-41A6-C49C-86C744668F59}"/>
              </a:ext>
            </a:extLst>
          </p:cNvPr>
          <p:cNvGrpSpPr>
            <a:grpSpLocks noGrp="1" noUngrp="1" noRot="1" noMove="1" noResize="1"/>
          </p:cNvGrpSpPr>
          <p:nvPr/>
        </p:nvGrpSpPr>
        <p:grpSpPr>
          <a:xfrm>
            <a:off x="0" y="-1390"/>
            <a:ext cx="12192000" cy="1000000"/>
            <a:chOff x="0" y="-1390"/>
            <a:chExt cx="12192000" cy="1000000"/>
          </a:xfrm>
        </p:grpSpPr>
        <p:sp>
          <p:nvSpPr>
            <p:cNvPr id="10" name="Rechteck 9">
              <a:extLst>
                <a:ext uri="{FF2B5EF4-FFF2-40B4-BE49-F238E27FC236}">
                  <a16:creationId xmlns:a16="http://schemas.microsoft.com/office/drawing/2014/main" id="{2352ED96-3A68-52B3-B194-0E30D9F1E4A2}"/>
                </a:ext>
              </a:extLst>
            </p:cNvPr>
            <p:cNvSpPr>
              <a:spLocks noGrp="1" noRot="1" noMove="1" noResize="1" noEditPoints="1" noAdjustHandles="1" noChangeArrowheads="1" noChangeShapeType="1"/>
            </p:cNvSpPr>
            <p:nvPr/>
          </p:nvSpPr>
          <p:spPr>
            <a:xfrm>
              <a:off x="0" y="-1390"/>
              <a:ext cx="12192000" cy="998609"/>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6" name="Grafik 5">
              <a:extLst>
                <a:ext uri="{FF2B5EF4-FFF2-40B4-BE49-F238E27FC236}">
                  <a16:creationId xmlns:a16="http://schemas.microsoft.com/office/drawing/2014/main" id="{E771B5AF-0C20-6403-93FA-0BBA316CA61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417548" y="-1"/>
              <a:ext cx="1774451" cy="998609"/>
            </a:xfrm>
            <a:prstGeom prst="rect">
              <a:avLst/>
            </a:prstGeom>
          </p:spPr>
        </p:pic>
        <p:pic>
          <p:nvPicPr>
            <p:cNvPr id="11" name="Grafik 10" descr="Ein Bild, das Schrift, Text, Screenshot, Grafiken enthält.&#10;&#10;Automatisch generierte Beschreibung">
              <a:extLst>
                <a:ext uri="{FF2B5EF4-FFF2-40B4-BE49-F238E27FC236}">
                  <a16:creationId xmlns:a16="http://schemas.microsoft.com/office/drawing/2014/main" id="{657BD5EA-16B3-5692-5923-5B0D0C677D77}"/>
                </a:ext>
              </a:extLst>
            </p:cNvPr>
            <p:cNvPicPr>
              <a:picLocks noGrp="1" noRot="1" noChangeAspect="1" noMove="1" noResize="1" noEditPoints="1" noAdjustHandles="1" noChangeArrowheads="1" noChangeShapeType="1" noCrop="1"/>
            </p:cNvPicPr>
            <p:nvPr/>
          </p:nvPicPr>
          <p:blipFill>
            <a:blip r:embed="rId5"/>
            <a:stretch>
              <a:fillRect/>
            </a:stretch>
          </p:blipFill>
          <p:spPr>
            <a:xfrm>
              <a:off x="0" y="-1389"/>
              <a:ext cx="1657840" cy="999999"/>
            </a:xfrm>
            <a:prstGeom prst="rect">
              <a:avLst/>
            </a:prstGeom>
            <a:ln>
              <a:noFill/>
            </a:ln>
          </p:spPr>
        </p:pic>
      </p:grpSp>
      <p:sp>
        <p:nvSpPr>
          <p:cNvPr id="2" name="Ecken des Rechtecks auf der gleichen Seite abrunden 1">
            <a:extLst>
              <a:ext uri="{FF2B5EF4-FFF2-40B4-BE49-F238E27FC236}">
                <a16:creationId xmlns:a16="http://schemas.microsoft.com/office/drawing/2014/main" id="{C7BDD286-0CB9-F64D-21EA-E81784CDE78F}"/>
              </a:ext>
            </a:extLst>
          </p:cNvPr>
          <p:cNvSpPr/>
          <p:nvPr/>
        </p:nvSpPr>
        <p:spPr>
          <a:xfrm>
            <a:off x="7959354" y="1522358"/>
            <a:ext cx="3991344" cy="5335641"/>
          </a:xfrm>
          <a:prstGeom prst="round2Same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cken des Rechtecks auf der gleichen Seite abrunden 22">
            <a:extLst>
              <a:ext uri="{FF2B5EF4-FFF2-40B4-BE49-F238E27FC236}">
                <a16:creationId xmlns:a16="http://schemas.microsoft.com/office/drawing/2014/main" id="{48B2B3F2-72E5-D816-7505-737CDFB99816}"/>
              </a:ext>
            </a:extLst>
          </p:cNvPr>
          <p:cNvSpPr/>
          <p:nvPr/>
        </p:nvSpPr>
        <p:spPr>
          <a:xfrm>
            <a:off x="5232025" y="2273300"/>
            <a:ext cx="3311153" cy="4590413"/>
          </a:xfrm>
          <a:prstGeom prst="round2Same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DDEFF3"/>
              </a:solidFill>
            </a:endParaRPr>
          </a:p>
        </p:txBody>
      </p:sp>
      <p:sp>
        <p:nvSpPr>
          <p:cNvPr id="22" name="Ecken des Rechtecks auf der gleichen Seite abrunden 21">
            <a:extLst>
              <a:ext uri="{FF2B5EF4-FFF2-40B4-BE49-F238E27FC236}">
                <a16:creationId xmlns:a16="http://schemas.microsoft.com/office/drawing/2014/main" id="{3CE35902-47B8-6734-3122-E7E82F2A377A}"/>
              </a:ext>
            </a:extLst>
          </p:cNvPr>
          <p:cNvSpPr/>
          <p:nvPr/>
        </p:nvSpPr>
        <p:spPr>
          <a:xfrm>
            <a:off x="2552324" y="3097529"/>
            <a:ext cx="3096007" cy="3760472"/>
          </a:xfrm>
          <a:prstGeom prst="round2Same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cken des Rechtecks auf der gleichen Seite abrunden 13">
            <a:extLst>
              <a:ext uri="{FF2B5EF4-FFF2-40B4-BE49-F238E27FC236}">
                <a16:creationId xmlns:a16="http://schemas.microsoft.com/office/drawing/2014/main" id="{DC8F8638-888B-F633-35BA-9B9B40AF8CC9}"/>
              </a:ext>
            </a:extLst>
          </p:cNvPr>
          <p:cNvSpPr/>
          <p:nvPr/>
        </p:nvSpPr>
        <p:spPr>
          <a:xfrm>
            <a:off x="241301" y="3855953"/>
            <a:ext cx="2826270" cy="3007761"/>
          </a:xfrm>
          <a:prstGeom prst="round2Same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ED2C294C-CACC-D21A-807A-452D7698DAB8}"/>
              </a:ext>
            </a:extLst>
          </p:cNvPr>
          <p:cNvSpPr txBox="1"/>
          <p:nvPr/>
        </p:nvSpPr>
        <p:spPr>
          <a:xfrm>
            <a:off x="1065033" y="3429000"/>
            <a:ext cx="1178805" cy="406971"/>
          </a:xfrm>
          <a:prstGeom prst="rect">
            <a:avLst/>
          </a:prstGeom>
          <a:noFill/>
        </p:spPr>
        <p:txBody>
          <a:bodyPr wrap="square">
            <a:spAutoFit/>
          </a:bodyPr>
          <a:lstStyle/>
          <a:p>
            <a:pPr>
              <a:lnSpc>
                <a:spcPct val="120000"/>
              </a:lnSpc>
            </a:pPr>
            <a:r>
              <a:rPr lang="de-DE" dirty="0">
                <a:solidFill>
                  <a:srgbClr val="0C4E66"/>
                </a:solidFill>
                <a:latin typeface="Kefa" panose="02000506000000020004" pitchFamily="2" charset="77"/>
                <a:ea typeface="Roboto" panose="02000000000000000000" pitchFamily="2" charset="0"/>
                <a:cs typeface="Roboto" panose="02000000000000000000" pitchFamily="2" charset="0"/>
              </a:rPr>
              <a:t>Funktion</a:t>
            </a:r>
          </a:p>
        </p:txBody>
      </p:sp>
      <p:sp>
        <p:nvSpPr>
          <p:cNvPr id="3" name="Textfeld 2">
            <a:extLst>
              <a:ext uri="{FF2B5EF4-FFF2-40B4-BE49-F238E27FC236}">
                <a16:creationId xmlns:a16="http://schemas.microsoft.com/office/drawing/2014/main" id="{DE8C4B57-2A9F-F369-5A87-4AE1D5D132B6}"/>
              </a:ext>
            </a:extLst>
          </p:cNvPr>
          <p:cNvSpPr txBox="1"/>
          <p:nvPr/>
        </p:nvSpPr>
        <p:spPr>
          <a:xfrm>
            <a:off x="3067571" y="2684845"/>
            <a:ext cx="1759156" cy="406971"/>
          </a:xfrm>
          <a:prstGeom prst="rect">
            <a:avLst/>
          </a:prstGeom>
          <a:noFill/>
        </p:spPr>
        <p:txBody>
          <a:bodyPr wrap="square">
            <a:spAutoFit/>
          </a:bodyPr>
          <a:lstStyle/>
          <a:p>
            <a:pPr>
              <a:lnSpc>
                <a:spcPct val="120000"/>
              </a:lnSpc>
            </a:pPr>
            <a:r>
              <a:rPr lang="de-DE" dirty="0">
                <a:solidFill>
                  <a:srgbClr val="0C4E66"/>
                </a:solidFill>
                <a:latin typeface="Kefa" panose="02000506000000020004" pitchFamily="2" charset="77"/>
                <a:ea typeface="Roboto" panose="02000000000000000000" pitchFamily="2" charset="0"/>
                <a:cs typeface="Roboto" panose="02000000000000000000" pitchFamily="2" charset="0"/>
              </a:rPr>
              <a:t>Wertschöpfung</a:t>
            </a:r>
          </a:p>
        </p:txBody>
      </p:sp>
      <p:sp>
        <p:nvSpPr>
          <p:cNvPr id="4" name="Textfeld 3">
            <a:extLst>
              <a:ext uri="{FF2B5EF4-FFF2-40B4-BE49-F238E27FC236}">
                <a16:creationId xmlns:a16="http://schemas.microsoft.com/office/drawing/2014/main" id="{77471629-1AAF-BAE4-C343-FE7A3D4416F0}"/>
              </a:ext>
            </a:extLst>
          </p:cNvPr>
          <p:cNvSpPr txBox="1"/>
          <p:nvPr/>
        </p:nvSpPr>
        <p:spPr>
          <a:xfrm>
            <a:off x="5800396" y="1843888"/>
            <a:ext cx="2006894" cy="406971"/>
          </a:xfrm>
          <a:prstGeom prst="rect">
            <a:avLst/>
          </a:prstGeom>
          <a:noFill/>
        </p:spPr>
        <p:txBody>
          <a:bodyPr wrap="square">
            <a:spAutoFit/>
          </a:bodyPr>
          <a:lstStyle/>
          <a:p>
            <a:pPr>
              <a:lnSpc>
                <a:spcPct val="120000"/>
              </a:lnSpc>
            </a:pPr>
            <a:r>
              <a:rPr lang="de-DE" dirty="0">
                <a:solidFill>
                  <a:srgbClr val="0C4E66"/>
                </a:solidFill>
                <a:latin typeface="Kefa" panose="02000506000000020004" pitchFamily="2" charset="77"/>
                <a:ea typeface="Roboto" panose="02000000000000000000" pitchFamily="2" charset="0"/>
                <a:cs typeface="Roboto" panose="02000000000000000000" pitchFamily="2" charset="0"/>
              </a:rPr>
              <a:t>Customer Journey</a:t>
            </a:r>
          </a:p>
        </p:txBody>
      </p:sp>
      <p:sp>
        <p:nvSpPr>
          <p:cNvPr id="5" name="Textfeld 4">
            <a:extLst>
              <a:ext uri="{FF2B5EF4-FFF2-40B4-BE49-F238E27FC236}">
                <a16:creationId xmlns:a16="http://schemas.microsoft.com/office/drawing/2014/main" id="{F02A4A91-9113-4FF5-67B8-CB3D3CA1DD01}"/>
              </a:ext>
            </a:extLst>
          </p:cNvPr>
          <p:cNvSpPr txBox="1"/>
          <p:nvPr/>
        </p:nvSpPr>
        <p:spPr>
          <a:xfrm>
            <a:off x="8961085" y="1116776"/>
            <a:ext cx="1987882" cy="406971"/>
          </a:xfrm>
          <a:prstGeom prst="rect">
            <a:avLst/>
          </a:prstGeom>
          <a:noFill/>
        </p:spPr>
        <p:txBody>
          <a:bodyPr wrap="square">
            <a:spAutoFit/>
          </a:bodyPr>
          <a:lstStyle/>
          <a:p>
            <a:pPr>
              <a:lnSpc>
                <a:spcPct val="120000"/>
              </a:lnSpc>
            </a:pPr>
            <a:r>
              <a:rPr lang="de-DE" dirty="0">
                <a:solidFill>
                  <a:srgbClr val="0C4E66"/>
                </a:solidFill>
                <a:latin typeface="Kefa" panose="02000506000000020004" pitchFamily="2" charset="77"/>
                <a:ea typeface="Roboto" panose="02000000000000000000" pitchFamily="2" charset="0"/>
                <a:cs typeface="Roboto" panose="02000000000000000000" pitchFamily="2" charset="0"/>
              </a:rPr>
              <a:t>Intern / Extern</a:t>
            </a:r>
          </a:p>
        </p:txBody>
      </p:sp>
    </p:spTree>
    <p:extLst>
      <p:ext uri="{BB962C8B-B14F-4D97-AF65-F5344CB8AC3E}">
        <p14:creationId xmlns:p14="http://schemas.microsoft.com/office/powerpoint/2010/main" val="163001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81A58-03D0-B184-11C8-44B76C2C8800}"/>
            </a:ext>
          </a:extLst>
        </p:cNvPr>
        <p:cNvGrpSpPr/>
        <p:nvPr/>
      </p:nvGrpSpPr>
      <p:grpSpPr>
        <a:xfrm>
          <a:off x="0" y="0"/>
          <a:ext cx="0" cy="0"/>
          <a:chOff x="0" y="0"/>
          <a:chExt cx="0" cy="0"/>
        </a:xfrm>
      </p:grpSpPr>
      <p:grpSp>
        <p:nvGrpSpPr>
          <p:cNvPr id="26" name="Gruppieren 25">
            <a:extLst>
              <a:ext uri="{FF2B5EF4-FFF2-40B4-BE49-F238E27FC236}">
                <a16:creationId xmlns:a16="http://schemas.microsoft.com/office/drawing/2014/main" id="{2F901B5C-B354-B3F4-BB7C-02B9D8F7142E}"/>
              </a:ext>
            </a:extLst>
          </p:cNvPr>
          <p:cNvGrpSpPr>
            <a:grpSpLocks noGrp="1" noUngrp="1" noRot="1" noMove="1" noResize="1"/>
          </p:cNvGrpSpPr>
          <p:nvPr/>
        </p:nvGrpSpPr>
        <p:grpSpPr>
          <a:xfrm>
            <a:off x="0" y="-1390"/>
            <a:ext cx="12192000" cy="1000000"/>
            <a:chOff x="0" y="-1390"/>
            <a:chExt cx="12192000" cy="1000000"/>
          </a:xfrm>
        </p:grpSpPr>
        <p:sp>
          <p:nvSpPr>
            <p:cNvPr id="10" name="Rechteck 9">
              <a:extLst>
                <a:ext uri="{FF2B5EF4-FFF2-40B4-BE49-F238E27FC236}">
                  <a16:creationId xmlns:a16="http://schemas.microsoft.com/office/drawing/2014/main" id="{629EE5B0-A959-732D-BE62-F0CB7812BF56}"/>
                </a:ext>
              </a:extLst>
            </p:cNvPr>
            <p:cNvSpPr>
              <a:spLocks noGrp="1" noRot="1" noMove="1" noResize="1" noEditPoints="1" noAdjustHandles="1" noChangeArrowheads="1" noChangeShapeType="1"/>
            </p:cNvSpPr>
            <p:nvPr/>
          </p:nvSpPr>
          <p:spPr>
            <a:xfrm>
              <a:off x="0" y="-1390"/>
              <a:ext cx="12192000" cy="99805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6" name="Grafik 5">
              <a:extLst>
                <a:ext uri="{FF2B5EF4-FFF2-40B4-BE49-F238E27FC236}">
                  <a16:creationId xmlns:a16="http://schemas.microsoft.com/office/drawing/2014/main" id="{F166A300-C716-2E27-2809-5BB09E1CC4F4}"/>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417548" y="-1"/>
              <a:ext cx="1774451" cy="998609"/>
            </a:xfrm>
            <a:prstGeom prst="rect">
              <a:avLst/>
            </a:prstGeom>
          </p:spPr>
        </p:pic>
        <p:pic>
          <p:nvPicPr>
            <p:cNvPr id="11" name="Grafik 10" descr="Ein Bild, das Schrift, Text, Screenshot, Grafiken enthält.&#10;&#10;Automatisch generierte Beschreibung">
              <a:extLst>
                <a:ext uri="{FF2B5EF4-FFF2-40B4-BE49-F238E27FC236}">
                  <a16:creationId xmlns:a16="http://schemas.microsoft.com/office/drawing/2014/main" id="{25A0125D-E166-D08A-F1E2-B015C990BFF8}"/>
                </a:ext>
              </a:extLst>
            </p:cNvPr>
            <p:cNvPicPr>
              <a:picLocks noGrp="1" noRot="1" noChangeAspect="1" noMove="1" noResize="1" noEditPoints="1" noAdjustHandles="1" noChangeArrowheads="1" noChangeShapeType="1" noCrop="1"/>
            </p:cNvPicPr>
            <p:nvPr/>
          </p:nvPicPr>
          <p:blipFill>
            <a:blip r:embed="rId4"/>
            <a:stretch>
              <a:fillRect/>
            </a:stretch>
          </p:blipFill>
          <p:spPr>
            <a:xfrm>
              <a:off x="0" y="-1389"/>
              <a:ext cx="1657840" cy="999999"/>
            </a:xfrm>
            <a:prstGeom prst="rect">
              <a:avLst/>
            </a:prstGeom>
            <a:ln>
              <a:noFill/>
            </a:ln>
          </p:spPr>
        </p:pic>
      </p:grpSp>
      <p:sp>
        <p:nvSpPr>
          <p:cNvPr id="7" name="Rechteck 6">
            <a:extLst>
              <a:ext uri="{FF2B5EF4-FFF2-40B4-BE49-F238E27FC236}">
                <a16:creationId xmlns:a16="http://schemas.microsoft.com/office/drawing/2014/main" id="{D5BB491E-3ED3-722D-358E-F359ABFC5D9F}"/>
              </a:ext>
            </a:extLst>
          </p:cNvPr>
          <p:cNvSpPr/>
          <p:nvPr/>
        </p:nvSpPr>
        <p:spPr>
          <a:xfrm>
            <a:off x="0" y="1363573"/>
            <a:ext cx="4660900" cy="2163986"/>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BE64BCCE-8B24-61EE-82D8-EAABE25245E6}"/>
              </a:ext>
            </a:extLst>
          </p:cNvPr>
          <p:cNvSpPr/>
          <p:nvPr/>
        </p:nvSpPr>
        <p:spPr>
          <a:xfrm>
            <a:off x="7531102" y="1363572"/>
            <a:ext cx="4660900" cy="2163986"/>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DB3CE123-CF90-96D3-0B73-CCCFB156891C}"/>
              </a:ext>
            </a:extLst>
          </p:cNvPr>
          <p:cNvSpPr/>
          <p:nvPr/>
        </p:nvSpPr>
        <p:spPr>
          <a:xfrm>
            <a:off x="4660899" y="1363572"/>
            <a:ext cx="2886447" cy="2163986"/>
          </a:xfrm>
          <a:prstGeom prst="rect">
            <a:avLst/>
          </a:prstGeom>
          <a:solidFill>
            <a:srgbClr val="DD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EC861372-9F64-4E28-B26F-40FF3FCD7CB5}"/>
              </a:ext>
            </a:extLst>
          </p:cNvPr>
          <p:cNvSpPr/>
          <p:nvPr/>
        </p:nvSpPr>
        <p:spPr>
          <a:xfrm>
            <a:off x="0" y="3879970"/>
            <a:ext cx="12192000" cy="691463"/>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CCBD2503-4552-939D-8D0F-4686C987317E}"/>
              </a:ext>
            </a:extLst>
          </p:cNvPr>
          <p:cNvSpPr/>
          <p:nvPr/>
        </p:nvSpPr>
        <p:spPr>
          <a:xfrm>
            <a:off x="0" y="5065418"/>
            <a:ext cx="5977121" cy="691463"/>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CD370B36-092D-A8FB-29D5-AAB74FDD65A2}"/>
              </a:ext>
            </a:extLst>
          </p:cNvPr>
          <p:cNvSpPr/>
          <p:nvPr/>
        </p:nvSpPr>
        <p:spPr>
          <a:xfrm>
            <a:off x="0" y="6166537"/>
            <a:ext cx="12192000" cy="691463"/>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4B0FCD2-CDC8-51CE-321D-F106ABEF8987}"/>
              </a:ext>
            </a:extLst>
          </p:cNvPr>
          <p:cNvSpPr txBox="1"/>
          <p:nvPr/>
        </p:nvSpPr>
        <p:spPr>
          <a:xfrm>
            <a:off x="-5615" y="1058030"/>
            <a:ext cx="208737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Ressource Management</a:t>
            </a:r>
          </a:p>
        </p:txBody>
      </p:sp>
      <p:sp>
        <p:nvSpPr>
          <p:cNvPr id="18" name="Textfeld 17">
            <a:extLst>
              <a:ext uri="{FF2B5EF4-FFF2-40B4-BE49-F238E27FC236}">
                <a16:creationId xmlns:a16="http://schemas.microsoft.com/office/drawing/2014/main" id="{F0547207-01B4-9E3A-31F4-7991044FF4BB}"/>
              </a:ext>
            </a:extLst>
          </p:cNvPr>
          <p:cNvSpPr txBox="1"/>
          <p:nvPr/>
        </p:nvSpPr>
        <p:spPr>
          <a:xfrm>
            <a:off x="4660899" y="1058030"/>
            <a:ext cx="1990909"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Target / Orchestration</a:t>
            </a:r>
          </a:p>
        </p:txBody>
      </p:sp>
      <p:sp>
        <p:nvSpPr>
          <p:cNvPr id="19" name="Textfeld 18">
            <a:extLst>
              <a:ext uri="{FF2B5EF4-FFF2-40B4-BE49-F238E27FC236}">
                <a16:creationId xmlns:a16="http://schemas.microsoft.com/office/drawing/2014/main" id="{BB67CB19-3921-2997-A47C-C2A04E6AB2DE}"/>
              </a:ext>
            </a:extLst>
          </p:cNvPr>
          <p:cNvSpPr txBox="1"/>
          <p:nvPr/>
        </p:nvSpPr>
        <p:spPr>
          <a:xfrm>
            <a:off x="7547346" y="1058030"/>
            <a:ext cx="3219263" cy="302070"/>
          </a:xfrm>
          <a:prstGeom prst="rect">
            <a:avLst/>
          </a:prstGeom>
          <a:noFill/>
        </p:spPr>
        <p:txBody>
          <a:bodyPr wrap="square">
            <a:spAutoFit/>
          </a:bodyPr>
          <a:lstStyle/>
          <a:p>
            <a:pPr>
              <a:lnSpc>
                <a:spcPct val="120000"/>
              </a:lnSpc>
            </a:pP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Multichannel</a:t>
            </a: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 Campaign Management</a:t>
            </a:r>
          </a:p>
        </p:txBody>
      </p:sp>
      <p:sp>
        <p:nvSpPr>
          <p:cNvPr id="20" name="Textfeld 19">
            <a:extLst>
              <a:ext uri="{FF2B5EF4-FFF2-40B4-BE49-F238E27FC236}">
                <a16:creationId xmlns:a16="http://schemas.microsoft.com/office/drawing/2014/main" id="{04D0E280-BB88-EAAB-AEC7-728F73A11917}"/>
              </a:ext>
            </a:extLst>
          </p:cNvPr>
          <p:cNvSpPr txBox="1"/>
          <p:nvPr/>
        </p:nvSpPr>
        <p:spPr>
          <a:xfrm>
            <a:off x="0" y="3566799"/>
            <a:ext cx="4276725"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Customer Relationship Management</a:t>
            </a:r>
          </a:p>
        </p:txBody>
      </p:sp>
      <p:sp>
        <p:nvSpPr>
          <p:cNvPr id="22" name="Textfeld 21">
            <a:extLst>
              <a:ext uri="{FF2B5EF4-FFF2-40B4-BE49-F238E27FC236}">
                <a16:creationId xmlns:a16="http://schemas.microsoft.com/office/drawing/2014/main" id="{6B44C32C-6BDA-003F-4F77-EA6E0FE96A62}"/>
              </a:ext>
            </a:extLst>
          </p:cNvPr>
          <p:cNvSpPr txBox="1"/>
          <p:nvPr/>
        </p:nvSpPr>
        <p:spPr>
          <a:xfrm>
            <a:off x="-8122" y="4758844"/>
            <a:ext cx="1796496"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Analytics &amp; </a:t>
            </a: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Ecometrics</a:t>
            </a:r>
            <a:endParaRPr lang="de-DE" sz="1200" dirty="0">
              <a:solidFill>
                <a:srgbClr val="0C4E66"/>
              </a:solidFill>
              <a:latin typeface="Kefa" panose="02000506000000020004" pitchFamily="2" charset="77"/>
              <a:ea typeface="Roboto" panose="02000000000000000000" pitchFamily="2" charset="0"/>
              <a:cs typeface="Roboto" panose="02000000000000000000" pitchFamily="2" charset="0"/>
            </a:endParaRPr>
          </a:p>
        </p:txBody>
      </p:sp>
      <p:sp>
        <p:nvSpPr>
          <p:cNvPr id="23" name="Rechteck 22">
            <a:extLst>
              <a:ext uri="{FF2B5EF4-FFF2-40B4-BE49-F238E27FC236}">
                <a16:creationId xmlns:a16="http://schemas.microsoft.com/office/drawing/2014/main" id="{4A485DCF-6270-163F-AA6E-BEE8FA41DCAA}"/>
              </a:ext>
            </a:extLst>
          </p:cNvPr>
          <p:cNvSpPr/>
          <p:nvPr/>
        </p:nvSpPr>
        <p:spPr>
          <a:xfrm>
            <a:off x="6228869" y="5060914"/>
            <a:ext cx="5977120" cy="691463"/>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63F7E332-61CC-55EB-B96C-E2C9642A4335}"/>
              </a:ext>
            </a:extLst>
          </p:cNvPr>
          <p:cNvSpPr txBox="1"/>
          <p:nvPr/>
        </p:nvSpPr>
        <p:spPr>
          <a:xfrm>
            <a:off x="6223002" y="4758844"/>
            <a:ext cx="1308100" cy="302070"/>
          </a:xfrm>
          <a:prstGeom prst="rect">
            <a:avLst/>
          </a:prstGeom>
          <a:noFill/>
        </p:spPr>
        <p:txBody>
          <a:bodyPr wrap="square">
            <a:spAutoFit/>
          </a:bodyPr>
          <a:lstStyle/>
          <a:p>
            <a:pPr>
              <a:lnSpc>
                <a:spcPct val="120000"/>
              </a:lnSpc>
            </a:pP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Personalization</a:t>
            </a:r>
            <a:endParaRPr lang="de-DE" sz="1200" dirty="0">
              <a:solidFill>
                <a:srgbClr val="0C4E66"/>
              </a:solidFill>
              <a:latin typeface="Kefa" panose="02000506000000020004" pitchFamily="2" charset="77"/>
              <a:ea typeface="Roboto" panose="02000000000000000000" pitchFamily="2" charset="0"/>
              <a:cs typeface="Roboto" panose="02000000000000000000" pitchFamily="2" charset="0"/>
            </a:endParaRPr>
          </a:p>
        </p:txBody>
      </p:sp>
      <p:sp>
        <p:nvSpPr>
          <p:cNvPr id="25" name="Textfeld 24">
            <a:extLst>
              <a:ext uri="{FF2B5EF4-FFF2-40B4-BE49-F238E27FC236}">
                <a16:creationId xmlns:a16="http://schemas.microsoft.com/office/drawing/2014/main" id="{4EC1A9B9-B182-23B8-D063-46290EA688AD}"/>
              </a:ext>
            </a:extLst>
          </p:cNvPr>
          <p:cNvSpPr txBox="1"/>
          <p:nvPr/>
        </p:nvSpPr>
        <p:spPr>
          <a:xfrm>
            <a:off x="-8122" y="5868511"/>
            <a:ext cx="4399996"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Data Management</a:t>
            </a:r>
          </a:p>
        </p:txBody>
      </p:sp>
    </p:spTree>
    <p:extLst>
      <p:ext uri="{BB962C8B-B14F-4D97-AF65-F5344CB8AC3E}">
        <p14:creationId xmlns:p14="http://schemas.microsoft.com/office/powerpoint/2010/main" val="353564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F187454-E5EC-CE19-70AF-7F3707E1AA9E}"/>
              </a:ext>
            </a:extLst>
          </p:cNvPr>
          <p:cNvSpPr/>
          <p:nvPr/>
        </p:nvSpPr>
        <p:spPr>
          <a:xfrm>
            <a:off x="0" y="0"/>
            <a:ext cx="12192000" cy="998609"/>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2" name="Titel 4">
            <a:extLst>
              <a:ext uri="{FF2B5EF4-FFF2-40B4-BE49-F238E27FC236}">
                <a16:creationId xmlns:a16="http://schemas.microsoft.com/office/drawing/2014/main" id="{4F6372E6-542D-6949-40D7-FC2CF8DF6711}"/>
              </a:ext>
            </a:extLst>
          </p:cNvPr>
          <p:cNvSpPr txBox="1">
            <a:spLocks/>
          </p:cNvSpPr>
          <p:nvPr/>
        </p:nvSpPr>
        <p:spPr>
          <a:xfrm>
            <a:off x="397010" y="1252064"/>
            <a:ext cx="8593494"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sz="1800" dirty="0">
                <a:solidFill>
                  <a:srgbClr val="0E4D65"/>
                </a:solidFill>
                <a:latin typeface="Kefa" panose="02000506000000020004" pitchFamily="2" charset="77"/>
              </a:rPr>
              <a:t>Beispiel Bausteine einer Marketing Tech Landschaft nach Funktionen </a:t>
            </a:r>
          </a:p>
        </p:txBody>
      </p:sp>
      <p:sp>
        <p:nvSpPr>
          <p:cNvPr id="7" name="Textfeld 6">
            <a:extLst>
              <a:ext uri="{FF2B5EF4-FFF2-40B4-BE49-F238E27FC236}">
                <a16:creationId xmlns:a16="http://schemas.microsoft.com/office/drawing/2014/main" id="{D57FD265-3119-40FB-99CF-B8FFBD94593C}"/>
              </a:ext>
            </a:extLst>
          </p:cNvPr>
          <p:cNvSpPr txBox="1"/>
          <p:nvPr/>
        </p:nvSpPr>
        <p:spPr>
          <a:xfrm>
            <a:off x="397010" y="5866636"/>
            <a:ext cx="4361602" cy="153888"/>
          </a:xfrm>
          <a:prstGeom prst="rect">
            <a:avLst/>
          </a:prstGeom>
          <a:noFill/>
        </p:spPr>
        <p:txBody>
          <a:bodyPr wrap="square" lIns="0" tIns="0" rIns="0" bIns="0" rtlCol="0" anchor="b">
            <a:spAutoFit/>
          </a:bodyPr>
          <a:lstStyle/>
          <a:p>
            <a:pPr algn="l"/>
            <a:r>
              <a:rPr lang="en-US" sz="1000" dirty="0">
                <a:latin typeface="Roboto" panose="02000000000000000000" pitchFamily="2" charset="0"/>
                <a:ea typeface="Roboto" panose="02000000000000000000" pitchFamily="2" charset="0"/>
                <a:cs typeface="Roboto" panose="02000000000000000000" pitchFamily="2" charset="0"/>
              </a:rPr>
              <a:t>Quelle: Marketing Tech Monitor 2022</a:t>
            </a:r>
          </a:p>
        </p:txBody>
      </p:sp>
      <p:pic>
        <p:nvPicPr>
          <p:cNvPr id="11" name="Grafik 10">
            <a:extLst>
              <a:ext uri="{FF2B5EF4-FFF2-40B4-BE49-F238E27FC236}">
                <a16:creationId xmlns:a16="http://schemas.microsoft.com/office/drawing/2014/main" id="{7BCD0246-8DB0-125B-9E35-EDD4ECC29CF7}"/>
              </a:ext>
            </a:extLst>
          </p:cNvPr>
          <p:cNvPicPr/>
          <p:nvPr/>
        </p:nvPicPr>
        <p:blipFill>
          <a:blip r:embed="rId3">
            <a:extLst>
              <a:ext uri="{96DAC541-7B7A-43D3-8B79-37D633B846F1}">
                <asvg:svgBlip xmlns:asvg="http://schemas.microsoft.com/office/drawing/2016/SVG/main" r:embed="rId4"/>
              </a:ext>
            </a:extLst>
          </a:blip>
          <a:stretch>
            <a:fillRect/>
          </a:stretch>
        </p:blipFill>
        <p:spPr>
          <a:xfrm>
            <a:off x="10417548" y="1389"/>
            <a:ext cx="1774451" cy="998609"/>
          </a:xfrm>
          <a:prstGeom prst="rect">
            <a:avLst/>
          </a:prstGeom>
        </p:spPr>
      </p:pic>
      <p:pic>
        <p:nvPicPr>
          <p:cNvPr id="12" name="Grafik 11" descr="Ein Bild, das Schrift, Text, Screenshot, Grafiken enthält.&#10;&#10;Automatisch generierte Beschreibung">
            <a:extLst>
              <a:ext uri="{FF2B5EF4-FFF2-40B4-BE49-F238E27FC236}">
                <a16:creationId xmlns:a16="http://schemas.microsoft.com/office/drawing/2014/main" id="{845D9AD2-EF3A-9E12-2E4D-741F1CF98AF9}"/>
              </a:ext>
            </a:extLst>
          </p:cNvPr>
          <p:cNvPicPr/>
          <p:nvPr/>
        </p:nvPicPr>
        <p:blipFill>
          <a:blip r:embed="rId5"/>
          <a:stretch>
            <a:fillRect/>
          </a:stretch>
        </p:blipFill>
        <p:spPr>
          <a:xfrm>
            <a:off x="0" y="1"/>
            <a:ext cx="1657840" cy="999999"/>
          </a:xfrm>
          <a:prstGeom prst="rect">
            <a:avLst/>
          </a:prstGeom>
          <a:ln>
            <a:noFill/>
          </a:ln>
        </p:spPr>
      </p:pic>
      <p:sp>
        <p:nvSpPr>
          <p:cNvPr id="16" name="Rechteck 15">
            <a:extLst>
              <a:ext uri="{FF2B5EF4-FFF2-40B4-BE49-F238E27FC236}">
                <a16:creationId xmlns:a16="http://schemas.microsoft.com/office/drawing/2014/main" id="{7980B616-A442-C4B1-1E95-A041E6C2C39D}"/>
              </a:ext>
            </a:extLst>
          </p:cNvPr>
          <p:cNvSpPr/>
          <p:nvPr/>
        </p:nvSpPr>
        <p:spPr>
          <a:xfrm>
            <a:off x="0" y="6252899"/>
            <a:ext cx="12192000" cy="60510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6" name="Grafik 5">
            <a:extLst>
              <a:ext uri="{FF2B5EF4-FFF2-40B4-BE49-F238E27FC236}">
                <a16:creationId xmlns:a16="http://schemas.microsoft.com/office/drawing/2014/main" id="{9B9459DD-9413-9BE4-D220-D75E4D1B34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7010" y="1578860"/>
            <a:ext cx="6852876" cy="4293368"/>
          </a:xfrm>
          <a:prstGeom prst="rect">
            <a:avLst/>
          </a:prstGeom>
        </p:spPr>
      </p:pic>
    </p:spTree>
    <p:extLst>
      <p:ext uri="{BB962C8B-B14F-4D97-AF65-F5344CB8AC3E}">
        <p14:creationId xmlns:p14="http://schemas.microsoft.com/office/powerpoint/2010/main" val="42023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E6B8-EE50-E9F4-D4DE-FEAC05F34195}"/>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209C2AF4-74CD-FD25-A1FE-FA669A274A9C}"/>
              </a:ext>
            </a:extLst>
          </p:cNvPr>
          <p:cNvGrpSpPr>
            <a:grpSpLocks noGrp="1" noUngrp="1" noRot="1" noMove="1" noResize="1"/>
          </p:cNvGrpSpPr>
          <p:nvPr/>
        </p:nvGrpSpPr>
        <p:grpSpPr>
          <a:xfrm>
            <a:off x="0" y="-1390"/>
            <a:ext cx="12192000" cy="1000000"/>
            <a:chOff x="0" y="-1390"/>
            <a:chExt cx="12192000" cy="1000000"/>
          </a:xfrm>
        </p:grpSpPr>
        <p:sp>
          <p:nvSpPr>
            <p:cNvPr id="10" name="Rechteck 9">
              <a:extLst>
                <a:ext uri="{FF2B5EF4-FFF2-40B4-BE49-F238E27FC236}">
                  <a16:creationId xmlns:a16="http://schemas.microsoft.com/office/drawing/2014/main" id="{CCC1E684-33A0-9122-DBF4-2D395491DEE0}"/>
                </a:ext>
              </a:extLst>
            </p:cNvPr>
            <p:cNvSpPr>
              <a:spLocks noGrp="1" noRot="1" noMove="1" noResize="1" noEditPoints="1" noAdjustHandles="1" noChangeArrowheads="1" noChangeShapeType="1"/>
            </p:cNvSpPr>
            <p:nvPr/>
          </p:nvSpPr>
          <p:spPr>
            <a:xfrm>
              <a:off x="0" y="-1390"/>
              <a:ext cx="12192000" cy="999998"/>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6" name="Grafik 5">
              <a:extLst>
                <a:ext uri="{FF2B5EF4-FFF2-40B4-BE49-F238E27FC236}">
                  <a16:creationId xmlns:a16="http://schemas.microsoft.com/office/drawing/2014/main" id="{3DDF35ED-4219-5EB5-A718-F5A55EBFAA4D}"/>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417548" y="-1"/>
              <a:ext cx="1774451" cy="998609"/>
            </a:xfrm>
            <a:prstGeom prst="rect">
              <a:avLst/>
            </a:prstGeom>
          </p:spPr>
        </p:pic>
        <p:pic>
          <p:nvPicPr>
            <p:cNvPr id="11" name="Grafik 10" descr="Ein Bild, das Schrift, Text, Screenshot, Grafiken enthält.&#10;&#10;Automatisch generierte Beschreibung">
              <a:extLst>
                <a:ext uri="{FF2B5EF4-FFF2-40B4-BE49-F238E27FC236}">
                  <a16:creationId xmlns:a16="http://schemas.microsoft.com/office/drawing/2014/main" id="{DDBD7EE2-F253-F591-AF96-AF8D301D4FFB}"/>
                </a:ext>
              </a:extLst>
            </p:cNvPr>
            <p:cNvPicPr>
              <a:picLocks noGrp="1" noRot="1" noChangeAspect="1" noMove="1" noResize="1" noEditPoints="1" noAdjustHandles="1" noChangeArrowheads="1" noChangeShapeType="1" noCrop="1"/>
            </p:cNvPicPr>
            <p:nvPr/>
          </p:nvPicPr>
          <p:blipFill>
            <a:blip r:embed="rId5"/>
            <a:stretch>
              <a:fillRect/>
            </a:stretch>
          </p:blipFill>
          <p:spPr>
            <a:xfrm>
              <a:off x="0" y="-1389"/>
              <a:ext cx="1657840" cy="999999"/>
            </a:xfrm>
            <a:prstGeom prst="rect">
              <a:avLst/>
            </a:prstGeom>
            <a:ln>
              <a:noFill/>
            </a:ln>
          </p:spPr>
        </p:pic>
      </p:grpSp>
      <p:sp>
        <p:nvSpPr>
          <p:cNvPr id="9" name="Rechteck 8">
            <a:extLst>
              <a:ext uri="{FF2B5EF4-FFF2-40B4-BE49-F238E27FC236}">
                <a16:creationId xmlns:a16="http://schemas.microsoft.com/office/drawing/2014/main" id="{507DF1B3-94E8-496A-8DA7-71A4F7E73727}"/>
              </a:ext>
            </a:extLst>
          </p:cNvPr>
          <p:cNvSpPr/>
          <p:nvPr/>
        </p:nvSpPr>
        <p:spPr>
          <a:xfrm>
            <a:off x="0" y="1519308"/>
            <a:ext cx="2050798" cy="5338692"/>
          </a:xfrm>
          <a:prstGeom prst="rect">
            <a:avLst/>
          </a:prstGeom>
          <a:solidFill>
            <a:srgbClr val="DDEFF2">
              <a:alpha val="75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A99AF1C4-0314-34E3-17AA-6641FFC0C325}"/>
              </a:ext>
            </a:extLst>
          </p:cNvPr>
          <p:cNvSpPr/>
          <p:nvPr/>
        </p:nvSpPr>
        <p:spPr>
          <a:xfrm>
            <a:off x="2050798" y="1519308"/>
            <a:ext cx="1974079" cy="5338692"/>
          </a:xfrm>
          <a:prstGeom prst="rect">
            <a:avLst/>
          </a:prstGeom>
          <a:solidFill>
            <a:srgbClr val="A2D8DA">
              <a:alpha val="75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E2D581A0-2893-C388-8A65-8C162035D39F}"/>
              </a:ext>
            </a:extLst>
          </p:cNvPr>
          <p:cNvSpPr/>
          <p:nvPr/>
        </p:nvSpPr>
        <p:spPr>
          <a:xfrm>
            <a:off x="4034430" y="998607"/>
            <a:ext cx="2054617" cy="520698"/>
          </a:xfrm>
          <a:prstGeom prst="rect">
            <a:avLst/>
          </a:prstGeom>
          <a:solidFill>
            <a:srgbClr val="DDEFF2">
              <a:alpha val="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E797D6EB-AF68-8AC2-1629-1B21CCFE29A0}"/>
              </a:ext>
            </a:extLst>
          </p:cNvPr>
          <p:cNvSpPr/>
          <p:nvPr/>
        </p:nvSpPr>
        <p:spPr>
          <a:xfrm>
            <a:off x="4024878" y="1519308"/>
            <a:ext cx="2010906" cy="5338692"/>
          </a:xfrm>
          <a:prstGeom prst="rect">
            <a:avLst/>
          </a:prstGeom>
          <a:solidFill>
            <a:srgbClr val="DDEFF2">
              <a:alpha val="75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3FE83DFC-95B4-FB62-0E2C-8435DD97581F}"/>
              </a:ext>
            </a:extLst>
          </p:cNvPr>
          <p:cNvSpPr/>
          <p:nvPr/>
        </p:nvSpPr>
        <p:spPr>
          <a:xfrm>
            <a:off x="-5730" y="998607"/>
            <a:ext cx="2054617" cy="520698"/>
          </a:xfrm>
          <a:prstGeom prst="rect">
            <a:avLst/>
          </a:prstGeom>
          <a:solidFill>
            <a:srgbClr val="DDEFF2">
              <a:alpha val="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364DF99C-D42E-10E1-A357-C508071FA163}"/>
              </a:ext>
            </a:extLst>
          </p:cNvPr>
          <p:cNvSpPr/>
          <p:nvPr/>
        </p:nvSpPr>
        <p:spPr>
          <a:xfrm>
            <a:off x="6037694" y="1519308"/>
            <a:ext cx="2050798" cy="5338692"/>
          </a:xfrm>
          <a:prstGeom prst="rect">
            <a:avLst/>
          </a:prstGeom>
          <a:solidFill>
            <a:srgbClr val="A2D8DA">
              <a:alpha val="75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4FC5DBD-D0B6-930B-DF65-E622284DFF86}"/>
              </a:ext>
            </a:extLst>
          </p:cNvPr>
          <p:cNvSpPr/>
          <p:nvPr/>
        </p:nvSpPr>
        <p:spPr>
          <a:xfrm>
            <a:off x="8090403" y="1519308"/>
            <a:ext cx="2050798" cy="5338692"/>
          </a:xfrm>
          <a:prstGeom prst="rect">
            <a:avLst/>
          </a:prstGeom>
          <a:solidFill>
            <a:srgbClr val="DDEFF2">
              <a:alpha val="75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3F67EE7B-99C9-4BA3-70D3-FC811A1A25B9}"/>
              </a:ext>
            </a:extLst>
          </p:cNvPr>
          <p:cNvSpPr/>
          <p:nvPr/>
        </p:nvSpPr>
        <p:spPr>
          <a:xfrm>
            <a:off x="10141202" y="1519308"/>
            <a:ext cx="2050798" cy="5338692"/>
          </a:xfrm>
          <a:prstGeom prst="rect">
            <a:avLst/>
          </a:prstGeom>
          <a:solidFill>
            <a:srgbClr val="A2D8DA">
              <a:alpha val="75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0CB17F3-F5A1-5560-71F0-96C4C48F9007}"/>
              </a:ext>
            </a:extLst>
          </p:cNvPr>
          <p:cNvSpPr/>
          <p:nvPr/>
        </p:nvSpPr>
        <p:spPr>
          <a:xfrm>
            <a:off x="10145020" y="998608"/>
            <a:ext cx="2046980" cy="520698"/>
          </a:xfrm>
          <a:prstGeom prst="rect">
            <a:avLst/>
          </a:prstGeom>
          <a:solidFill>
            <a:srgbClr val="DDEFF2">
              <a:alpha val="51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932798BD-481C-C327-0C0C-229CC3131182}"/>
              </a:ext>
            </a:extLst>
          </p:cNvPr>
          <p:cNvSpPr/>
          <p:nvPr/>
        </p:nvSpPr>
        <p:spPr>
          <a:xfrm>
            <a:off x="6031959" y="998608"/>
            <a:ext cx="2058441" cy="520698"/>
          </a:xfrm>
          <a:prstGeom prst="rect">
            <a:avLst/>
          </a:prstGeom>
          <a:solidFill>
            <a:srgbClr val="DDEFF2">
              <a:alpha val="51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84B4DAB3-2CE1-A990-927C-8422E47690FE}"/>
              </a:ext>
            </a:extLst>
          </p:cNvPr>
          <p:cNvSpPr/>
          <p:nvPr/>
        </p:nvSpPr>
        <p:spPr>
          <a:xfrm>
            <a:off x="8073204" y="998607"/>
            <a:ext cx="2054617" cy="520698"/>
          </a:xfrm>
          <a:prstGeom prst="rect">
            <a:avLst/>
          </a:prstGeom>
          <a:solidFill>
            <a:srgbClr val="DDEFF2">
              <a:alpha val="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57098D6E-1AFB-D8E1-09F2-E5455D4737BA}"/>
              </a:ext>
            </a:extLst>
          </p:cNvPr>
          <p:cNvSpPr/>
          <p:nvPr/>
        </p:nvSpPr>
        <p:spPr>
          <a:xfrm>
            <a:off x="2050799" y="998608"/>
            <a:ext cx="1977901" cy="520698"/>
          </a:xfrm>
          <a:prstGeom prst="rect">
            <a:avLst/>
          </a:prstGeom>
          <a:solidFill>
            <a:srgbClr val="DDEFF2">
              <a:alpha val="51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FA2C3A98-FB1B-019A-9FA7-67B78E5F8A1E}"/>
              </a:ext>
            </a:extLst>
          </p:cNvPr>
          <p:cNvSpPr txBox="1"/>
          <p:nvPr/>
        </p:nvSpPr>
        <p:spPr>
          <a:xfrm>
            <a:off x="0" y="1110454"/>
            <a:ext cx="205079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Planning</a:t>
            </a:r>
          </a:p>
        </p:txBody>
      </p:sp>
      <p:sp>
        <p:nvSpPr>
          <p:cNvPr id="19" name="Textfeld 18">
            <a:extLst>
              <a:ext uri="{FF2B5EF4-FFF2-40B4-BE49-F238E27FC236}">
                <a16:creationId xmlns:a16="http://schemas.microsoft.com/office/drawing/2014/main" id="{DE7D4919-6F5C-6AFE-DA66-CE2D2279E08A}"/>
              </a:ext>
            </a:extLst>
          </p:cNvPr>
          <p:cNvSpPr txBox="1"/>
          <p:nvPr/>
        </p:nvSpPr>
        <p:spPr>
          <a:xfrm>
            <a:off x="2050798" y="1110454"/>
            <a:ext cx="205079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Execution</a:t>
            </a:r>
          </a:p>
        </p:txBody>
      </p:sp>
      <p:sp>
        <p:nvSpPr>
          <p:cNvPr id="20" name="Textfeld 19">
            <a:extLst>
              <a:ext uri="{FF2B5EF4-FFF2-40B4-BE49-F238E27FC236}">
                <a16:creationId xmlns:a16="http://schemas.microsoft.com/office/drawing/2014/main" id="{348B8E56-33AC-8AE2-2101-44B2D7940437}"/>
              </a:ext>
            </a:extLst>
          </p:cNvPr>
          <p:cNvSpPr txBox="1"/>
          <p:nvPr/>
        </p:nvSpPr>
        <p:spPr>
          <a:xfrm>
            <a:off x="4024877" y="1110454"/>
            <a:ext cx="205079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Distribution</a:t>
            </a:r>
          </a:p>
        </p:txBody>
      </p:sp>
      <p:sp>
        <p:nvSpPr>
          <p:cNvPr id="21" name="Textfeld 20">
            <a:extLst>
              <a:ext uri="{FF2B5EF4-FFF2-40B4-BE49-F238E27FC236}">
                <a16:creationId xmlns:a16="http://schemas.microsoft.com/office/drawing/2014/main" id="{445538C1-2207-9A73-43C9-0FDF1062F223}"/>
              </a:ext>
            </a:extLst>
          </p:cNvPr>
          <p:cNvSpPr txBox="1"/>
          <p:nvPr/>
        </p:nvSpPr>
        <p:spPr>
          <a:xfrm>
            <a:off x="6035783" y="1110454"/>
            <a:ext cx="205079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Measure</a:t>
            </a:r>
          </a:p>
        </p:txBody>
      </p:sp>
      <p:sp>
        <p:nvSpPr>
          <p:cNvPr id="24" name="Textfeld 23">
            <a:extLst>
              <a:ext uri="{FF2B5EF4-FFF2-40B4-BE49-F238E27FC236}">
                <a16:creationId xmlns:a16="http://schemas.microsoft.com/office/drawing/2014/main" id="{B2838D0A-9925-ACC8-4A80-204C0F0BA3A4}"/>
              </a:ext>
            </a:extLst>
          </p:cNvPr>
          <p:cNvSpPr txBox="1"/>
          <p:nvPr/>
        </p:nvSpPr>
        <p:spPr>
          <a:xfrm>
            <a:off x="8086581" y="1110454"/>
            <a:ext cx="205079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Reporting</a:t>
            </a:r>
          </a:p>
        </p:txBody>
      </p:sp>
      <p:sp>
        <p:nvSpPr>
          <p:cNvPr id="25" name="Textfeld 24">
            <a:extLst>
              <a:ext uri="{FF2B5EF4-FFF2-40B4-BE49-F238E27FC236}">
                <a16:creationId xmlns:a16="http://schemas.microsoft.com/office/drawing/2014/main" id="{22AC4E86-F6E6-82ED-5AAC-79820ED7ACF4}"/>
              </a:ext>
            </a:extLst>
          </p:cNvPr>
          <p:cNvSpPr txBox="1"/>
          <p:nvPr/>
        </p:nvSpPr>
        <p:spPr>
          <a:xfrm>
            <a:off x="10141202" y="1110454"/>
            <a:ext cx="205079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Optimization</a:t>
            </a:r>
          </a:p>
        </p:txBody>
      </p:sp>
    </p:spTree>
    <p:extLst>
      <p:ext uri="{BB962C8B-B14F-4D97-AF65-F5344CB8AC3E}">
        <p14:creationId xmlns:p14="http://schemas.microsoft.com/office/powerpoint/2010/main" val="423811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CE922-33D5-B6C9-B8DF-66C1E02A5DB4}"/>
            </a:ext>
          </a:extLst>
        </p:cNvPr>
        <p:cNvGrpSpPr/>
        <p:nvPr/>
      </p:nvGrpSpPr>
      <p:grpSpPr>
        <a:xfrm>
          <a:off x="0" y="0"/>
          <a:ext cx="0" cy="0"/>
          <a:chOff x="0" y="0"/>
          <a:chExt cx="0" cy="0"/>
        </a:xfrm>
      </p:grpSpPr>
      <p:grpSp>
        <p:nvGrpSpPr>
          <p:cNvPr id="2" name="Gruppieren 1">
            <a:extLst>
              <a:ext uri="{FF2B5EF4-FFF2-40B4-BE49-F238E27FC236}">
                <a16:creationId xmlns:a16="http://schemas.microsoft.com/office/drawing/2014/main" id="{FC039812-B946-DF7F-40FC-0EC25ABBE614}"/>
              </a:ext>
            </a:extLst>
          </p:cNvPr>
          <p:cNvGrpSpPr>
            <a:grpSpLocks noGrp="1" noUngrp="1" noRot="1" noMove="1" noResize="1"/>
          </p:cNvGrpSpPr>
          <p:nvPr/>
        </p:nvGrpSpPr>
        <p:grpSpPr>
          <a:xfrm>
            <a:off x="0" y="-1390"/>
            <a:ext cx="12192000" cy="1000000"/>
            <a:chOff x="0" y="-1390"/>
            <a:chExt cx="12192000" cy="1000000"/>
          </a:xfrm>
        </p:grpSpPr>
        <p:sp>
          <p:nvSpPr>
            <p:cNvPr id="10" name="Rechteck 9">
              <a:extLst>
                <a:ext uri="{FF2B5EF4-FFF2-40B4-BE49-F238E27FC236}">
                  <a16:creationId xmlns:a16="http://schemas.microsoft.com/office/drawing/2014/main" id="{98F18BA9-32D6-1210-30A7-07FFF82C32F4}"/>
                </a:ext>
              </a:extLst>
            </p:cNvPr>
            <p:cNvSpPr>
              <a:spLocks noGrp="1" noRot="1" noMove="1" noResize="1" noEditPoints="1" noAdjustHandles="1" noChangeArrowheads="1" noChangeShapeType="1"/>
            </p:cNvSpPr>
            <p:nvPr/>
          </p:nvSpPr>
          <p:spPr>
            <a:xfrm>
              <a:off x="0" y="-1390"/>
              <a:ext cx="12192000" cy="998609"/>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6" name="Grafik 5">
              <a:extLst>
                <a:ext uri="{FF2B5EF4-FFF2-40B4-BE49-F238E27FC236}">
                  <a16:creationId xmlns:a16="http://schemas.microsoft.com/office/drawing/2014/main" id="{FD66CE1E-B127-6BED-094D-B06BB09F14A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417548" y="-1"/>
              <a:ext cx="1774451" cy="998609"/>
            </a:xfrm>
            <a:prstGeom prst="rect">
              <a:avLst/>
            </a:prstGeom>
          </p:spPr>
        </p:pic>
        <p:pic>
          <p:nvPicPr>
            <p:cNvPr id="11" name="Grafik 10" descr="Ein Bild, das Schrift, Text, Screenshot, Grafiken enthält.&#10;&#10;Automatisch generierte Beschreibung">
              <a:extLst>
                <a:ext uri="{FF2B5EF4-FFF2-40B4-BE49-F238E27FC236}">
                  <a16:creationId xmlns:a16="http://schemas.microsoft.com/office/drawing/2014/main" id="{E09E1069-F705-F38F-7B6F-A7B319CEF51C}"/>
                </a:ext>
              </a:extLst>
            </p:cNvPr>
            <p:cNvPicPr>
              <a:picLocks noGrp="1" noRot="1" noChangeAspect="1" noMove="1" noResize="1" noEditPoints="1" noAdjustHandles="1" noChangeArrowheads="1" noChangeShapeType="1" noCrop="1"/>
            </p:cNvPicPr>
            <p:nvPr/>
          </p:nvPicPr>
          <p:blipFill>
            <a:blip r:embed="rId4"/>
            <a:stretch>
              <a:fillRect/>
            </a:stretch>
          </p:blipFill>
          <p:spPr>
            <a:xfrm>
              <a:off x="0" y="-1389"/>
              <a:ext cx="1657840" cy="999999"/>
            </a:xfrm>
            <a:prstGeom prst="rect">
              <a:avLst/>
            </a:prstGeom>
            <a:ln>
              <a:noFill/>
            </a:ln>
          </p:spPr>
        </p:pic>
      </p:grpSp>
      <p:sp>
        <p:nvSpPr>
          <p:cNvPr id="13" name="Rechteck 12">
            <a:extLst>
              <a:ext uri="{FF2B5EF4-FFF2-40B4-BE49-F238E27FC236}">
                <a16:creationId xmlns:a16="http://schemas.microsoft.com/office/drawing/2014/main" id="{A4C09995-7122-ED4E-861D-0265E0B05DBA}"/>
              </a:ext>
            </a:extLst>
          </p:cNvPr>
          <p:cNvSpPr/>
          <p:nvPr/>
        </p:nvSpPr>
        <p:spPr>
          <a:xfrm>
            <a:off x="1092201" y="2992315"/>
            <a:ext cx="11099799" cy="804760"/>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FAB9E08B-EA93-2F44-EF64-2AB203063FD6}"/>
              </a:ext>
            </a:extLst>
          </p:cNvPr>
          <p:cNvSpPr/>
          <p:nvPr/>
        </p:nvSpPr>
        <p:spPr>
          <a:xfrm>
            <a:off x="1102955" y="3944421"/>
            <a:ext cx="11092405" cy="804760"/>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5AF9DCF1-102B-5A5C-9CE3-628FA48EEB10}"/>
              </a:ext>
            </a:extLst>
          </p:cNvPr>
          <p:cNvSpPr/>
          <p:nvPr/>
        </p:nvSpPr>
        <p:spPr>
          <a:xfrm rot="16200000">
            <a:off x="-2334344" y="3425808"/>
            <a:ext cx="5630532" cy="955125"/>
          </a:xfrm>
          <a:prstGeom prst="rect">
            <a:avLst/>
          </a:prstGeom>
          <a:solidFill>
            <a:srgbClr val="DDEFF2">
              <a:alpha val="3828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6F6ADE85-B04F-5155-D226-1E39185D7C4D}"/>
              </a:ext>
            </a:extLst>
          </p:cNvPr>
          <p:cNvSpPr/>
          <p:nvPr/>
        </p:nvSpPr>
        <p:spPr>
          <a:xfrm>
            <a:off x="1092201" y="4929147"/>
            <a:ext cx="11099799" cy="804760"/>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2193CEC2-3379-A211-1F84-364D89D0342E}"/>
              </a:ext>
            </a:extLst>
          </p:cNvPr>
          <p:cNvSpPr txBox="1"/>
          <p:nvPr/>
        </p:nvSpPr>
        <p:spPr>
          <a:xfrm>
            <a:off x="3359" y="3947107"/>
            <a:ext cx="1096237" cy="307458"/>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Acquire</a:t>
            </a:r>
          </a:p>
        </p:txBody>
      </p:sp>
      <p:sp>
        <p:nvSpPr>
          <p:cNvPr id="3" name="Rechteck 2">
            <a:extLst>
              <a:ext uri="{FF2B5EF4-FFF2-40B4-BE49-F238E27FC236}">
                <a16:creationId xmlns:a16="http://schemas.microsoft.com/office/drawing/2014/main" id="{06C24902-CC09-F782-72B5-264D071298E6}"/>
              </a:ext>
            </a:extLst>
          </p:cNvPr>
          <p:cNvSpPr/>
          <p:nvPr/>
        </p:nvSpPr>
        <p:spPr>
          <a:xfrm>
            <a:off x="1092201" y="1088104"/>
            <a:ext cx="11099799" cy="804760"/>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900AFD38-31BD-FDAB-B576-32F8E48B8837}"/>
              </a:ext>
            </a:extLst>
          </p:cNvPr>
          <p:cNvSpPr/>
          <p:nvPr/>
        </p:nvSpPr>
        <p:spPr>
          <a:xfrm>
            <a:off x="1095561" y="2040209"/>
            <a:ext cx="11099799" cy="804760"/>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DFBC1C9-3A0E-9994-9BB8-759AED043912}"/>
              </a:ext>
            </a:extLst>
          </p:cNvPr>
          <p:cNvSpPr txBox="1"/>
          <p:nvPr/>
        </p:nvSpPr>
        <p:spPr>
          <a:xfrm>
            <a:off x="3360" y="1094024"/>
            <a:ext cx="1099596" cy="307458"/>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Collaborate</a:t>
            </a:r>
          </a:p>
        </p:txBody>
      </p:sp>
      <p:sp>
        <p:nvSpPr>
          <p:cNvPr id="12" name="Textfeld 11">
            <a:extLst>
              <a:ext uri="{FF2B5EF4-FFF2-40B4-BE49-F238E27FC236}">
                <a16:creationId xmlns:a16="http://schemas.microsoft.com/office/drawing/2014/main" id="{3620E585-C3A8-139C-BC2D-B718F0084837}"/>
              </a:ext>
            </a:extLst>
          </p:cNvPr>
          <p:cNvSpPr txBox="1"/>
          <p:nvPr/>
        </p:nvSpPr>
        <p:spPr>
          <a:xfrm>
            <a:off x="3360" y="2049723"/>
            <a:ext cx="1099596" cy="307458"/>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Create</a:t>
            </a:r>
          </a:p>
        </p:txBody>
      </p:sp>
      <p:sp>
        <p:nvSpPr>
          <p:cNvPr id="16" name="Textfeld 15">
            <a:extLst>
              <a:ext uri="{FF2B5EF4-FFF2-40B4-BE49-F238E27FC236}">
                <a16:creationId xmlns:a16="http://schemas.microsoft.com/office/drawing/2014/main" id="{AE16A87E-5A63-2756-FD98-0CA3F535CB68}"/>
              </a:ext>
            </a:extLst>
          </p:cNvPr>
          <p:cNvSpPr txBox="1"/>
          <p:nvPr/>
        </p:nvSpPr>
        <p:spPr>
          <a:xfrm>
            <a:off x="0" y="2992418"/>
            <a:ext cx="1099596" cy="307458"/>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Engage</a:t>
            </a:r>
          </a:p>
        </p:txBody>
      </p:sp>
      <p:sp>
        <p:nvSpPr>
          <p:cNvPr id="26" name="Textfeld 25">
            <a:extLst>
              <a:ext uri="{FF2B5EF4-FFF2-40B4-BE49-F238E27FC236}">
                <a16:creationId xmlns:a16="http://schemas.microsoft.com/office/drawing/2014/main" id="{78642D75-607E-FC4B-9945-41A2034C0150}"/>
              </a:ext>
            </a:extLst>
          </p:cNvPr>
          <p:cNvSpPr txBox="1"/>
          <p:nvPr/>
        </p:nvSpPr>
        <p:spPr>
          <a:xfrm>
            <a:off x="0" y="4929147"/>
            <a:ext cx="1092201" cy="307458"/>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Analyze</a:t>
            </a:r>
          </a:p>
        </p:txBody>
      </p:sp>
      <p:sp>
        <p:nvSpPr>
          <p:cNvPr id="27" name="Rechteck 26">
            <a:extLst>
              <a:ext uri="{FF2B5EF4-FFF2-40B4-BE49-F238E27FC236}">
                <a16:creationId xmlns:a16="http://schemas.microsoft.com/office/drawing/2014/main" id="{747D6D43-68A7-93C3-F133-D13220F16616}"/>
              </a:ext>
            </a:extLst>
          </p:cNvPr>
          <p:cNvSpPr/>
          <p:nvPr/>
        </p:nvSpPr>
        <p:spPr>
          <a:xfrm>
            <a:off x="1102955" y="5913873"/>
            <a:ext cx="11092405" cy="804760"/>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11111E6-B3D4-E9A3-AB14-701F10F27130}"/>
              </a:ext>
            </a:extLst>
          </p:cNvPr>
          <p:cNvSpPr txBox="1"/>
          <p:nvPr/>
        </p:nvSpPr>
        <p:spPr>
          <a:xfrm>
            <a:off x="7395" y="5911187"/>
            <a:ext cx="1092201" cy="307458"/>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Data Base</a:t>
            </a:r>
          </a:p>
        </p:txBody>
      </p:sp>
    </p:spTree>
    <p:extLst>
      <p:ext uri="{BB962C8B-B14F-4D97-AF65-F5344CB8AC3E}">
        <p14:creationId xmlns:p14="http://schemas.microsoft.com/office/powerpoint/2010/main" val="383846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E9A36-D1DB-7BBF-2A39-BBF48E368D09}"/>
            </a:ext>
          </a:extLst>
        </p:cNvPr>
        <p:cNvGrpSpPr/>
        <p:nvPr/>
      </p:nvGrpSpPr>
      <p:grpSpPr>
        <a:xfrm>
          <a:off x="0" y="0"/>
          <a:ext cx="0" cy="0"/>
          <a:chOff x="0" y="0"/>
          <a:chExt cx="0" cy="0"/>
        </a:xfrm>
      </p:grpSpPr>
      <p:sp>
        <p:nvSpPr>
          <p:cNvPr id="10" name="Rechteck 9">
            <a:extLst>
              <a:ext uri="{FF2B5EF4-FFF2-40B4-BE49-F238E27FC236}">
                <a16:creationId xmlns:a16="http://schemas.microsoft.com/office/drawing/2014/main" id="{8A5BBA29-1D5D-B514-2E63-4BC6E3F38B8C}"/>
              </a:ext>
            </a:extLst>
          </p:cNvPr>
          <p:cNvSpPr/>
          <p:nvPr/>
        </p:nvSpPr>
        <p:spPr>
          <a:xfrm>
            <a:off x="0" y="0"/>
            <a:ext cx="12192000" cy="998609"/>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14" name="Rechteck 13">
            <a:extLst>
              <a:ext uri="{FF2B5EF4-FFF2-40B4-BE49-F238E27FC236}">
                <a16:creationId xmlns:a16="http://schemas.microsoft.com/office/drawing/2014/main" id="{5E3890D1-659B-5EEC-46CB-756E8F2DABF4}"/>
              </a:ext>
            </a:extLst>
          </p:cNvPr>
          <p:cNvSpPr/>
          <p:nvPr/>
        </p:nvSpPr>
        <p:spPr>
          <a:xfrm>
            <a:off x="0" y="6252899"/>
            <a:ext cx="12192000" cy="60510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3" name="Grafik 2">
            <a:extLst>
              <a:ext uri="{FF2B5EF4-FFF2-40B4-BE49-F238E27FC236}">
                <a16:creationId xmlns:a16="http://schemas.microsoft.com/office/drawing/2014/main" id="{823EC4F1-0F90-0E12-E2CD-38F4A94CDCE9}"/>
              </a:ext>
            </a:extLst>
          </p:cNvPr>
          <p:cNvPicPr>
            <a:picLocks noChangeAspect="1"/>
          </p:cNvPicPr>
          <p:nvPr/>
        </p:nvPicPr>
        <p:blipFill rotWithShape="1">
          <a:blip r:embed="rId3"/>
          <a:srcRect b="1703"/>
          <a:stretch/>
        </p:blipFill>
        <p:spPr>
          <a:xfrm>
            <a:off x="397010" y="1753829"/>
            <a:ext cx="7114133" cy="3935147"/>
          </a:xfrm>
          <a:prstGeom prst="rect">
            <a:avLst/>
          </a:prstGeom>
        </p:spPr>
      </p:pic>
      <p:sp>
        <p:nvSpPr>
          <p:cNvPr id="7" name="Textfeld 6">
            <a:extLst>
              <a:ext uri="{FF2B5EF4-FFF2-40B4-BE49-F238E27FC236}">
                <a16:creationId xmlns:a16="http://schemas.microsoft.com/office/drawing/2014/main" id="{2F4B3EA0-7CBB-15C3-E041-8735907E7DAC}"/>
              </a:ext>
            </a:extLst>
          </p:cNvPr>
          <p:cNvSpPr txBox="1"/>
          <p:nvPr/>
        </p:nvSpPr>
        <p:spPr>
          <a:xfrm>
            <a:off x="397010" y="5742677"/>
            <a:ext cx="4361602" cy="153888"/>
          </a:xfrm>
          <a:prstGeom prst="rect">
            <a:avLst/>
          </a:prstGeom>
          <a:noFill/>
        </p:spPr>
        <p:txBody>
          <a:bodyPr wrap="square" lIns="0" tIns="0" rIns="0" bIns="0" rtlCol="0" anchor="b">
            <a:spAutoFit/>
          </a:bodyPr>
          <a:lstStyle/>
          <a:p>
            <a:pPr algn="l"/>
            <a:r>
              <a:rPr lang="en-US" sz="1000" dirty="0">
                <a:latin typeface="Roboto" panose="02000000000000000000" pitchFamily="2" charset="0"/>
                <a:ea typeface="Roboto" panose="02000000000000000000" pitchFamily="2" charset="0"/>
                <a:cs typeface="Roboto" panose="02000000000000000000" pitchFamily="2" charset="0"/>
              </a:rPr>
              <a:t>Quelle: </a:t>
            </a:r>
            <a:r>
              <a:rPr lang="en-US" sz="1000" dirty="0" err="1">
                <a:latin typeface="Roboto" panose="02000000000000000000" pitchFamily="2" charset="0"/>
                <a:ea typeface="Roboto" panose="02000000000000000000" pitchFamily="2" charset="0"/>
                <a:cs typeface="Roboto" panose="02000000000000000000" pitchFamily="2" charset="0"/>
              </a:rPr>
              <a:t>brighttail</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Stackie</a:t>
            </a:r>
            <a:r>
              <a:rPr lang="en-US" sz="1000" dirty="0">
                <a:latin typeface="Roboto" panose="02000000000000000000" pitchFamily="2" charset="0"/>
                <a:ea typeface="Roboto" panose="02000000000000000000" pitchFamily="2" charset="0"/>
                <a:cs typeface="Roboto" panose="02000000000000000000" pitchFamily="2" charset="0"/>
              </a:rPr>
              <a:t> Awards 2020 </a:t>
            </a:r>
          </a:p>
        </p:txBody>
      </p:sp>
      <p:sp>
        <p:nvSpPr>
          <p:cNvPr id="2" name="Titel 4">
            <a:extLst>
              <a:ext uri="{FF2B5EF4-FFF2-40B4-BE49-F238E27FC236}">
                <a16:creationId xmlns:a16="http://schemas.microsoft.com/office/drawing/2014/main" id="{90884E71-F756-ED14-5471-E04A1F3BBC45}"/>
              </a:ext>
            </a:extLst>
          </p:cNvPr>
          <p:cNvSpPr txBox="1">
            <a:spLocks/>
          </p:cNvSpPr>
          <p:nvPr/>
        </p:nvSpPr>
        <p:spPr>
          <a:xfrm>
            <a:off x="397010" y="1217568"/>
            <a:ext cx="8593494"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sz="1800" dirty="0">
                <a:solidFill>
                  <a:srgbClr val="0E4D65"/>
                </a:solidFill>
                <a:latin typeface="Kefa" panose="02000506000000020004" pitchFamily="2" charset="77"/>
              </a:rPr>
              <a:t>Beispiel Bausteine einer Marketing Tech Landschaft nach Wertschöpfung </a:t>
            </a:r>
          </a:p>
        </p:txBody>
      </p:sp>
      <p:pic>
        <p:nvPicPr>
          <p:cNvPr id="11" name="Grafik 10">
            <a:extLst>
              <a:ext uri="{FF2B5EF4-FFF2-40B4-BE49-F238E27FC236}">
                <a16:creationId xmlns:a16="http://schemas.microsoft.com/office/drawing/2014/main" id="{F40B4754-F472-5C96-4E84-3C2E8DDC4B18}"/>
              </a:ext>
            </a:extLst>
          </p:cNvPr>
          <p:cNvPicPr/>
          <p:nvPr/>
        </p:nvPicPr>
        <p:blipFill>
          <a:blip r:embed="rId4">
            <a:extLst>
              <a:ext uri="{96DAC541-7B7A-43D3-8B79-37D633B846F1}">
                <asvg:svgBlip xmlns:asvg="http://schemas.microsoft.com/office/drawing/2016/SVG/main" r:embed="rId5"/>
              </a:ext>
            </a:extLst>
          </a:blip>
          <a:stretch>
            <a:fillRect/>
          </a:stretch>
        </p:blipFill>
        <p:spPr>
          <a:xfrm>
            <a:off x="10417548" y="1389"/>
            <a:ext cx="1774451" cy="998609"/>
          </a:xfrm>
          <a:prstGeom prst="rect">
            <a:avLst/>
          </a:prstGeom>
        </p:spPr>
      </p:pic>
      <p:pic>
        <p:nvPicPr>
          <p:cNvPr id="12" name="Grafik 11" descr="Ein Bild, das Schrift, Text, Screenshot, Grafiken enthält.&#10;&#10;Automatisch generierte Beschreibung">
            <a:extLst>
              <a:ext uri="{FF2B5EF4-FFF2-40B4-BE49-F238E27FC236}">
                <a16:creationId xmlns:a16="http://schemas.microsoft.com/office/drawing/2014/main" id="{BF0DD369-33BC-1444-05C3-48CE8C2B5A92}"/>
              </a:ext>
            </a:extLst>
          </p:cNvPr>
          <p:cNvPicPr/>
          <p:nvPr/>
        </p:nvPicPr>
        <p:blipFill>
          <a:blip r:embed="rId6"/>
          <a:stretch>
            <a:fillRect/>
          </a:stretch>
        </p:blipFill>
        <p:spPr>
          <a:xfrm>
            <a:off x="0" y="1"/>
            <a:ext cx="1657840" cy="999999"/>
          </a:xfrm>
          <a:prstGeom prst="rect">
            <a:avLst/>
          </a:prstGeom>
          <a:ln>
            <a:noFill/>
          </a:ln>
        </p:spPr>
      </p:pic>
    </p:spTree>
    <p:extLst>
      <p:ext uri="{BB962C8B-B14F-4D97-AF65-F5344CB8AC3E}">
        <p14:creationId xmlns:p14="http://schemas.microsoft.com/office/powerpoint/2010/main" val="211786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DF14-27FB-B46C-4A98-2867DBAA3803}"/>
            </a:ext>
          </a:extLst>
        </p:cNvPr>
        <p:cNvGrpSpPr/>
        <p:nvPr/>
      </p:nvGrpSpPr>
      <p:grpSpPr>
        <a:xfrm>
          <a:off x="0" y="0"/>
          <a:ext cx="0" cy="0"/>
          <a:chOff x="0" y="0"/>
          <a:chExt cx="0" cy="0"/>
        </a:xfrm>
      </p:grpSpPr>
      <p:grpSp>
        <p:nvGrpSpPr>
          <p:cNvPr id="50" name="Gruppieren 49">
            <a:extLst>
              <a:ext uri="{FF2B5EF4-FFF2-40B4-BE49-F238E27FC236}">
                <a16:creationId xmlns:a16="http://schemas.microsoft.com/office/drawing/2014/main" id="{D0567470-5C31-779E-1D84-6F5D955AE94A}"/>
              </a:ext>
            </a:extLst>
          </p:cNvPr>
          <p:cNvGrpSpPr>
            <a:grpSpLocks noGrp="1" noUngrp="1" noRot="1" noMove="1" noResize="1"/>
          </p:cNvGrpSpPr>
          <p:nvPr/>
        </p:nvGrpSpPr>
        <p:grpSpPr>
          <a:xfrm>
            <a:off x="0" y="0"/>
            <a:ext cx="12210226" cy="6864138"/>
            <a:chOff x="0" y="0"/>
            <a:chExt cx="12210226" cy="6864138"/>
          </a:xfrm>
        </p:grpSpPr>
        <p:sp>
          <p:nvSpPr>
            <p:cNvPr id="10" name="Rechteck 9">
              <a:extLst>
                <a:ext uri="{FF2B5EF4-FFF2-40B4-BE49-F238E27FC236}">
                  <a16:creationId xmlns:a16="http://schemas.microsoft.com/office/drawing/2014/main" id="{D0EB0385-6B2A-9967-5C89-68511A65F2BF}"/>
                </a:ext>
              </a:extLst>
            </p:cNvPr>
            <p:cNvSpPr>
              <a:spLocks noGrp="1" noRot="1" noMove="1" noResize="1" noEditPoints="1" noAdjustHandles="1" noChangeArrowheads="1" noChangeShapeType="1"/>
            </p:cNvSpPr>
            <p:nvPr/>
          </p:nvSpPr>
          <p:spPr>
            <a:xfrm>
              <a:off x="0"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AA65E436-6B02-2EA4-5AEF-C1119A925075}"/>
                </a:ext>
              </a:extLst>
            </p:cNvPr>
            <p:cNvGrpSpPr>
              <a:grpSpLocks noGrp="1" noUngrp="1" noRot="1" noMove="1" noResize="1"/>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8F8533B5-AE5B-8A69-39BA-221F0A23E201}"/>
                  </a:ext>
                </a:extLst>
              </p:cNvPr>
              <p:cNvSpPr>
                <a:spLocks noGrp="1" noRot="1" noMove="1" noResize="1" noEditPoints="1" noAdjustHandles="1" noChangeArrowheads="1" noChangeShapeType="1"/>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25DC84DF-3277-688F-5F91-0E9C5C17E168}"/>
                  </a:ext>
                </a:extLst>
              </p:cNvPr>
              <p:cNvPicPr>
                <a:picLocks noGrp="1" noRot="1" noChangeAspect="1" noMove="1" noResize="1" noEditPoints="1" noAdjustHandles="1" noChangeArrowheads="1" noChangeShapeType="1" noCrop="1"/>
              </p:cNvPicPr>
              <p:nvPr/>
            </p:nvPicPr>
            <p:blipFill>
              <a:blip r:embed="rId2"/>
              <a:stretch>
                <a:fillRect/>
              </a:stretch>
            </p:blipFill>
            <p:spPr>
              <a:xfrm>
                <a:off x="13981556" y="13852530"/>
                <a:ext cx="2276060" cy="1372904"/>
              </a:xfrm>
              <a:prstGeom prst="rect">
                <a:avLst/>
              </a:prstGeom>
              <a:ln>
                <a:noFill/>
              </a:ln>
            </p:spPr>
          </p:pic>
        </p:grpSp>
        <p:pic>
          <p:nvPicPr>
            <p:cNvPr id="6" name="Grafik 5">
              <a:extLst>
                <a:ext uri="{FF2B5EF4-FFF2-40B4-BE49-F238E27FC236}">
                  <a16:creationId xmlns:a16="http://schemas.microsoft.com/office/drawing/2014/main" id="{DF6BE420-1B5A-FAAA-1C2E-345BE1A3659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237607" y="0"/>
              <a:ext cx="1972619" cy="1110132"/>
            </a:xfrm>
            <a:prstGeom prst="rect">
              <a:avLst/>
            </a:prstGeom>
          </p:spPr>
        </p:pic>
        <p:sp>
          <p:nvSpPr>
            <p:cNvPr id="5" name="Eine Ecke des Rechtecks abrunden 4">
              <a:extLst>
                <a:ext uri="{FF2B5EF4-FFF2-40B4-BE49-F238E27FC236}">
                  <a16:creationId xmlns:a16="http://schemas.microsoft.com/office/drawing/2014/main" id="{FE55C524-46EC-A79F-E1E3-B0CCAF4FAFA0}"/>
                </a:ext>
              </a:extLst>
            </p:cNvPr>
            <p:cNvSpPr>
              <a:spLocks/>
            </p:cNvSpPr>
            <p:nvPr/>
          </p:nvSpPr>
          <p:spPr>
            <a:xfrm>
              <a:off x="1" y="1549400"/>
              <a:ext cx="8597900" cy="5314738"/>
            </a:xfrm>
            <a:prstGeom prst="round1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7" name="Textfeld 6">
              <a:extLst>
                <a:ext uri="{FF2B5EF4-FFF2-40B4-BE49-F238E27FC236}">
                  <a16:creationId xmlns:a16="http://schemas.microsoft.com/office/drawing/2014/main" id="{EFE5DA82-045A-E63C-57A8-EB0EBB931A6C}"/>
                </a:ext>
              </a:extLst>
            </p:cNvPr>
            <p:cNvSpPr txBox="1">
              <a:spLocks noGrp="1" noRot="1" noMove="1" noResize="1" noEditPoints="1" noAdjustHandles="1" noChangeArrowheads="1" noChangeShapeType="1"/>
            </p:cNvSpPr>
            <p:nvPr/>
          </p:nvSpPr>
          <p:spPr>
            <a:xfrm>
              <a:off x="656662" y="2064769"/>
              <a:ext cx="5700713" cy="584775"/>
            </a:xfrm>
            <a:prstGeom prst="rect">
              <a:avLst/>
            </a:prstGeom>
            <a:noFill/>
          </p:spPr>
          <p:txBody>
            <a:bodyPr wrap="square" rtlCol="0">
              <a:spAutoFit/>
            </a:bodyPr>
            <a:lstStyle/>
            <a:p>
              <a:pPr algn="ctr"/>
              <a:r>
                <a:rPr lang="de-DE" sz="3200" b="1" dirty="0">
                  <a:solidFill>
                    <a:srgbClr val="0C4E66"/>
                  </a:solidFill>
                  <a:latin typeface="Kefa" panose="02000506000000020004" pitchFamily="2" charset="77"/>
                </a:rPr>
                <a:t>Marketing Tech Award 2024</a:t>
              </a:r>
            </a:p>
          </p:txBody>
        </p:sp>
        <p:sp>
          <p:nvSpPr>
            <p:cNvPr id="8" name="Textfeld 7">
              <a:extLst>
                <a:ext uri="{FF2B5EF4-FFF2-40B4-BE49-F238E27FC236}">
                  <a16:creationId xmlns:a16="http://schemas.microsoft.com/office/drawing/2014/main" id="{086B9E0C-62EB-6E4C-4AFE-253F57864329}"/>
                </a:ext>
              </a:extLst>
            </p:cNvPr>
            <p:cNvSpPr txBox="1">
              <a:spLocks/>
            </p:cNvSpPr>
            <p:nvPr/>
          </p:nvSpPr>
          <p:spPr>
            <a:xfrm>
              <a:off x="656661" y="2921013"/>
              <a:ext cx="5700713" cy="2913426"/>
            </a:xfrm>
            <a:prstGeom prst="rect">
              <a:avLst/>
            </a:prstGeom>
            <a:noFill/>
          </p:spPr>
          <p:txBody>
            <a:bodyPr wrap="square" lIns="91440" tIns="45720" rIns="91440" bIns="45720" rtlCol="0" anchor="t">
              <a:spAutoFit/>
            </a:bodyPr>
            <a:lstStyle/>
            <a:p>
              <a:pPr>
                <a:lnSpc>
                  <a:spcPct val="120000"/>
                </a:lnSpc>
              </a:pPr>
              <a:r>
                <a:rPr lang="de-DE" sz="1400" dirty="0">
                  <a:solidFill>
                    <a:srgbClr val="0C4E66"/>
                  </a:solidFill>
                  <a:latin typeface="Roboto" panose="02000000000000000000" pitchFamily="2" charset="0"/>
                  <a:ea typeface="Roboto" panose="02000000000000000000" pitchFamily="2" charset="0"/>
                  <a:cs typeface="Roboto" panose="02000000000000000000" pitchFamily="2" charset="0"/>
                </a:rPr>
                <a:t>Der Marketing Tech Award 2024 wird auch dieses Jahr wieder während des Marketing Tech Summits am 08. und 09. Oktober in den Bolle Festsälen verliehen.</a:t>
              </a:r>
              <a:endParaRPr lang="de-DE" sz="1400" dirty="0">
                <a:solidFill>
                  <a:srgbClr val="0C4E66"/>
                </a:solidFill>
                <a:latin typeface="Kefa" panose="02000506000000020004" pitchFamily="2" charset="77"/>
                <a:ea typeface="Roboto" panose="02000000000000000000" pitchFamily="2" charset="0"/>
                <a:cs typeface="Roboto" panose="02000000000000000000" pitchFamily="2" charset="0"/>
              </a:endParaRPr>
            </a:p>
            <a:p>
              <a:pPr>
                <a:lnSpc>
                  <a:spcPct val="120000"/>
                </a:lnSpc>
              </a:pPr>
              <a:endParaRPr lang="de-DE" sz="1400" dirty="0">
                <a:solidFill>
                  <a:srgbClr val="0C4E66"/>
                </a:solidFill>
                <a:latin typeface="Kefa" panose="02000506000000020004" pitchFamily="2" charset="77"/>
                <a:ea typeface="Roboto" panose="02000000000000000000" pitchFamily="2" charset="0"/>
                <a:cs typeface="Roboto" panose="02000000000000000000" pitchFamily="2" charset="0"/>
              </a:endParaRPr>
            </a:p>
            <a:p>
              <a:pPr>
                <a:lnSpc>
                  <a:spcPct val="120000"/>
                </a:lnSpc>
              </a:pPr>
              <a:r>
                <a:rPr lang="de-DE" sz="1400" dirty="0">
                  <a:solidFill>
                    <a:srgbClr val="0C4E66"/>
                  </a:solidFill>
                  <a:latin typeface="Kefa" panose="02000506000000020004" pitchFamily="2" charset="77"/>
                  <a:ea typeface="Roboto" panose="02000000000000000000" pitchFamily="2" charset="0"/>
                  <a:cs typeface="Roboto" panose="02000000000000000000" pitchFamily="2" charset="0"/>
                </a:rPr>
                <a:t>Einsendeschluss ist der </a:t>
              </a:r>
            </a:p>
            <a:p>
              <a:pPr>
                <a:lnSpc>
                  <a:spcPct val="120000"/>
                </a:lnSpc>
              </a:pPr>
              <a:r>
                <a:rPr lang="de-DE" sz="1400" b="1" dirty="0">
                  <a:solidFill>
                    <a:srgbClr val="0C4E66"/>
                  </a:solidFill>
                  <a:latin typeface="Kefa" panose="02000506000000020004" pitchFamily="2" charset="77"/>
                  <a:ea typeface="Roboto" panose="02000000000000000000" pitchFamily="2" charset="0"/>
                  <a:cs typeface="Roboto" panose="02000000000000000000" pitchFamily="2" charset="0"/>
                </a:rPr>
                <a:t>16. August 2024</a:t>
              </a:r>
            </a:p>
            <a:p>
              <a:pPr>
                <a:lnSpc>
                  <a:spcPct val="120000"/>
                </a:lnSpc>
              </a:pPr>
              <a:endParaRPr lang="de-DE" sz="1400" dirty="0">
                <a:solidFill>
                  <a:srgbClr val="0C4E66"/>
                </a:solidFill>
                <a:latin typeface="Kefa" panose="02000506000000020004" pitchFamily="2" charset="77"/>
                <a:ea typeface="Roboto" panose="02000000000000000000" pitchFamily="2" charset="0"/>
                <a:cs typeface="Roboto" panose="02000000000000000000" pitchFamily="2" charset="0"/>
              </a:endParaRPr>
            </a:p>
            <a:p>
              <a:pPr>
                <a:lnSpc>
                  <a:spcPct val="120000"/>
                </a:lnSpc>
              </a:pPr>
              <a:endParaRPr lang="de-DE" sz="1400" dirty="0">
                <a:solidFill>
                  <a:srgbClr val="0C4E66"/>
                </a:solidFill>
                <a:latin typeface="Kefa" panose="02000506000000020004" pitchFamily="2" charset="77"/>
                <a:ea typeface="Roboto" panose="02000000000000000000" pitchFamily="2" charset="0"/>
                <a:cs typeface="Roboto" panose="02000000000000000000" pitchFamily="2" charset="0"/>
              </a:endParaRPr>
            </a:p>
            <a:p>
              <a:pPr>
                <a:lnSpc>
                  <a:spcPct val="120000"/>
                </a:lnSpc>
              </a:pPr>
              <a:endParaRPr lang="de-DE" sz="1400" dirty="0">
                <a:solidFill>
                  <a:srgbClr val="0C4E66"/>
                </a:solidFill>
                <a:latin typeface="Kefa" panose="02000506000000020004" pitchFamily="2" charset="77"/>
                <a:ea typeface="Roboto" panose="02000000000000000000" pitchFamily="2" charset="0"/>
                <a:cs typeface="Roboto" panose="02000000000000000000" pitchFamily="2" charset="0"/>
              </a:endParaRPr>
            </a:p>
            <a:p>
              <a:pPr>
                <a:lnSpc>
                  <a:spcPct val="120000"/>
                </a:lnSpc>
              </a:pPr>
              <a:r>
                <a:rPr lang="de-DE" sz="1400" dirty="0">
                  <a:solidFill>
                    <a:srgbClr val="0C4E66"/>
                  </a:solidFill>
                  <a:latin typeface="Kefa" panose="02000506000000020004" pitchFamily="2" charset="77"/>
                  <a:ea typeface="Roboto" panose="02000000000000000000" pitchFamily="2" charset="0"/>
                  <a:cs typeface="Roboto" panose="02000000000000000000" pitchFamily="2" charset="0"/>
                </a:rPr>
                <a:t>Einsendungen bitte an </a:t>
              </a:r>
            </a:p>
            <a:p>
              <a:pPr>
                <a:lnSpc>
                  <a:spcPct val="120000"/>
                </a:lnSpc>
              </a:pPr>
              <a:r>
                <a:rPr lang="de-DE" sz="1400" b="1" dirty="0">
                  <a:solidFill>
                    <a:srgbClr val="0C4E66"/>
                  </a:solidFill>
                  <a:latin typeface="Kefa"/>
                  <a:ea typeface="Roboto"/>
                  <a:cs typeface="Roboto"/>
                </a:rPr>
                <a:t>anja.ehrke@marketingtechlab.de</a:t>
              </a:r>
            </a:p>
          </p:txBody>
        </p:sp>
      </p:grpSp>
    </p:spTree>
    <p:extLst>
      <p:ext uri="{BB962C8B-B14F-4D97-AF65-F5344CB8AC3E}">
        <p14:creationId xmlns:p14="http://schemas.microsoft.com/office/powerpoint/2010/main" val="135798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A4D97-EA9D-AE43-2395-68A2EFEADE8F}"/>
            </a:ext>
          </a:extLst>
        </p:cNvPr>
        <p:cNvGrpSpPr/>
        <p:nvPr/>
      </p:nvGrpSpPr>
      <p:grpSpPr>
        <a:xfrm>
          <a:off x="0" y="0"/>
          <a:ext cx="0" cy="0"/>
          <a:chOff x="0" y="0"/>
          <a:chExt cx="0" cy="0"/>
        </a:xfrm>
      </p:grpSpPr>
      <p:sp>
        <p:nvSpPr>
          <p:cNvPr id="10" name="Rechteck 9">
            <a:extLst>
              <a:ext uri="{FF2B5EF4-FFF2-40B4-BE49-F238E27FC236}">
                <a16:creationId xmlns:a16="http://schemas.microsoft.com/office/drawing/2014/main" id="{33A51A45-FA41-B855-56EF-C29005F56895}"/>
              </a:ext>
            </a:extLst>
          </p:cNvPr>
          <p:cNvSpPr/>
          <p:nvPr/>
        </p:nvSpPr>
        <p:spPr>
          <a:xfrm>
            <a:off x="0" y="0"/>
            <a:ext cx="12192000" cy="998609"/>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14" name="Rechteck 13">
            <a:extLst>
              <a:ext uri="{FF2B5EF4-FFF2-40B4-BE49-F238E27FC236}">
                <a16:creationId xmlns:a16="http://schemas.microsoft.com/office/drawing/2014/main" id="{47D19854-A64B-1068-2A07-3F1B636BDE0F}"/>
              </a:ext>
            </a:extLst>
          </p:cNvPr>
          <p:cNvSpPr/>
          <p:nvPr/>
        </p:nvSpPr>
        <p:spPr>
          <a:xfrm>
            <a:off x="0" y="6252899"/>
            <a:ext cx="12192000" cy="60510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7" name="Textfeld 6">
            <a:extLst>
              <a:ext uri="{FF2B5EF4-FFF2-40B4-BE49-F238E27FC236}">
                <a16:creationId xmlns:a16="http://schemas.microsoft.com/office/drawing/2014/main" id="{8A913CFF-3191-B3D4-A533-1CA57F19629C}"/>
              </a:ext>
            </a:extLst>
          </p:cNvPr>
          <p:cNvSpPr txBox="1"/>
          <p:nvPr/>
        </p:nvSpPr>
        <p:spPr>
          <a:xfrm>
            <a:off x="397010" y="5880948"/>
            <a:ext cx="4361602" cy="153888"/>
          </a:xfrm>
          <a:prstGeom prst="rect">
            <a:avLst/>
          </a:prstGeom>
          <a:noFill/>
        </p:spPr>
        <p:txBody>
          <a:bodyPr wrap="square" lIns="0" tIns="0" rIns="0" bIns="0" rtlCol="0" anchor="b">
            <a:spAutoFit/>
          </a:bodyPr>
          <a:lstStyle/>
          <a:p>
            <a:pPr algn="l"/>
            <a:r>
              <a:rPr lang="en-US" sz="1000" dirty="0">
                <a:latin typeface="Roboto" panose="02000000000000000000" pitchFamily="2" charset="0"/>
                <a:ea typeface="Roboto" panose="02000000000000000000" pitchFamily="2" charset="0"/>
                <a:cs typeface="Roboto" panose="02000000000000000000" pitchFamily="2" charset="0"/>
              </a:rPr>
              <a:t>Quelle: NBCS 2020, </a:t>
            </a:r>
            <a:r>
              <a:rPr lang="en-US" sz="1000" dirty="0" err="1">
                <a:latin typeface="Roboto" panose="02000000000000000000" pitchFamily="2" charset="0"/>
                <a:ea typeface="Roboto" panose="02000000000000000000" pitchFamily="2" charset="0"/>
                <a:cs typeface="Roboto" panose="02000000000000000000" pitchFamily="2" charset="0"/>
              </a:rPr>
              <a:t>Stackie</a:t>
            </a:r>
            <a:r>
              <a:rPr lang="en-US" sz="1000" dirty="0">
                <a:latin typeface="Roboto" panose="02000000000000000000" pitchFamily="2" charset="0"/>
                <a:ea typeface="Roboto" panose="02000000000000000000" pitchFamily="2" charset="0"/>
                <a:cs typeface="Roboto" panose="02000000000000000000" pitchFamily="2" charset="0"/>
              </a:rPr>
              <a:t> Award</a:t>
            </a:r>
          </a:p>
        </p:txBody>
      </p:sp>
      <p:sp>
        <p:nvSpPr>
          <p:cNvPr id="2" name="Titel 4">
            <a:extLst>
              <a:ext uri="{FF2B5EF4-FFF2-40B4-BE49-F238E27FC236}">
                <a16:creationId xmlns:a16="http://schemas.microsoft.com/office/drawing/2014/main" id="{8D729C3A-4FB9-F6BE-FE68-8ED66E089F9B}"/>
              </a:ext>
            </a:extLst>
          </p:cNvPr>
          <p:cNvSpPr txBox="1">
            <a:spLocks/>
          </p:cNvSpPr>
          <p:nvPr/>
        </p:nvSpPr>
        <p:spPr>
          <a:xfrm>
            <a:off x="397010" y="1217568"/>
            <a:ext cx="8593494"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sz="1800" dirty="0">
                <a:solidFill>
                  <a:srgbClr val="0E4D65"/>
                </a:solidFill>
                <a:latin typeface="Kefa" panose="02000506000000020004" pitchFamily="2" charset="77"/>
              </a:rPr>
              <a:t>Beispiel Bausteine einer Marketing Tech Landschaft nach Wertschöpfung </a:t>
            </a:r>
          </a:p>
        </p:txBody>
      </p:sp>
      <p:pic>
        <p:nvPicPr>
          <p:cNvPr id="11" name="Grafik 10">
            <a:extLst>
              <a:ext uri="{FF2B5EF4-FFF2-40B4-BE49-F238E27FC236}">
                <a16:creationId xmlns:a16="http://schemas.microsoft.com/office/drawing/2014/main" id="{35E228A6-808F-6327-CA29-9D0CB734485D}"/>
              </a:ext>
            </a:extLst>
          </p:cNvPr>
          <p:cNvPicPr/>
          <p:nvPr/>
        </p:nvPicPr>
        <p:blipFill>
          <a:blip r:embed="rId3">
            <a:extLst>
              <a:ext uri="{96DAC541-7B7A-43D3-8B79-37D633B846F1}">
                <asvg:svgBlip xmlns:asvg="http://schemas.microsoft.com/office/drawing/2016/SVG/main" r:embed="rId4"/>
              </a:ext>
            </a:extLst>
          </a:blip>
          <a:stretch>
            <a:fillRect/>
          </a:stretch>
        </p:blipFill>
        <p:spPr>
          <a:xfrm>
            <a:off x="10417548" y="1389"/>
            <a:ext cx="1774451" cy="998609"/>
          </a:xfrm>
          <a:prstGeom prst="rect">
            <a:avLst/>
          </a:prstGeom>
        </p:spPr>
      </p:pic>
      <p:pic>
        <p:nvPicPr>
          <p:cNvPr id="12" name="Grafik 11" descr="Ein Bild, das Schrift, Text, Screenshot, Grafiken enthält.&#10;&#10;Automatisch generierte Beschreibung">
            <a:extLst>
              <a:ext uri="{FF2B5EF4-FFF2-40B4-BE49-F238E27FC236}">
                <a16:creationId xmlns:a16="http://schemas.microsoft.com/office/drawing/2014/main" id="{7A28E5D7-91E2-6DCA-A771-969E5B1D3A84}"/>
              </a:ext>
            </a:extLst>
          </p:cNvPr>
          <p:cNvPicPr/>
          <p:nvPr/>
        </p:nvPicPr>
        <p:blipFill>
          <a:blip r:embed="rId5"/>
          <a:stretch>
            <a:fillRect/>
          </a:stretch>
        </p:blipFill>
        <p:spPr>
          <a:xfrm>
            <a:off x="0" y="1"/>
            <a:ext cx="1657840" cy="999999"/>
          </a:xfrm>
          <a:prstGeom prst="rect">
            <a:avLst/>
          </a:prstGeom>
          <a:ln>
            <a:noFill/>
          </a:ln>
        </p:spPr>
      </p:pic>
      <p:pic>
        <p:nvPicPr>
          <p:cNvPr id="5" name="Grafik 4">
            <a:extLst>
              <a:ext uri="{FF2B5EF4-FFF2-40B4-BE49-F238E27FC236}">
                <a16:creationId xmlns:a16="http://schemas.microsoft.com/office/drawing/2014/main" id="{FB54EE9F-058F-6F85-8E01-2D19A814310F}"/>
              </a:ext>
            </a:extLst>
          </p:cNvPr>
          <p:cNvPicPr>
            <a:picLocks noChangeAspect="1"/>
          </p:cNvPicPr>
          <p:nvPr/>
        </p:nvPicPr>
        <p:blipFill rotWithShape="1">
          <a:blip r:embed="rId6"/>
          <a:srcRect l="168" r="224" b="436"/>
          <a:stretch/>
        </p:blipFill>
        <p:spPr>
          <a:xfrm>
            <a:off x="397010" y="1745335"/>
            <a:ext cx="7114133" cy="4000700"/>
          </a:xfrm>
          <a:prstGeom prst="rect">
            <a:avLst/>
          </a:prstGeom>
        </p:spPr>
      </p:pic>
    </p:spTree>
    <p:extLst>
      <p:ext uri="{BB962C8B-B14F-4D97-AF65-F5344CB8AC3E}">
        <p14:creationId xmlns:p14="http://schemas.microsoft.com/office/powerpoint/2010/main" val="257556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0CE82-0BDB-6E79-DAF6-7B329B6E5609}"/>
            </a:ext>
          </a:extLst>
        </p:cNvPr>
        <p:cNvGrpSpPr/>
        <p:nvPr/>
      </p:nvGrpSpPr>
      <p:grpSpPr>
        <a:xfrm>
          <a:off x="0" y="0"/>
          <a:ext cx="0" cy="0"/>
          <a:chOff x="0" y="0"/>
          <a:chExt cx="0" cy="0"/>
        </a:xfrm>
      </p:grpSpPr>
      <p:grpSp>
        <p:nvGrpSpPr>
          <p:cNvPr id="4" name="Gruppieren 3">
            <a:extLst>
              <a:ext uri="{FF2B5EF4-FFF2-40B4-BE49-F238E27FC236}">
                <a16:creationId xmlns:a16="http://schemas.microsoft.com/office/drawing/2014/main" id="{0F90AB29-24BE-6306-F0AD-A517C363360B}"/>
              </a:ext>
            </a:extLst>
          </p:cNvPr>
          <p:cNvGrpSpPr>
            <a:grpSpLocks noGrp="1" noUngrp="1" noRot="1" noMove="1" noResize="1"/>
          </p:cNvGrpSpPr>
          <p:nvPr/>
        </p:nvGrpSpPr>
        <p:grpSpPr>
          <a:xfrm>
            <a:off x="0" y="-1390"/>
            <a:ext cx="12192000" cy="1000000"/>
            <a:chOff x="0" y="-1390"/>
            <a:chExt cx="12192000" cy="1000000"/>
          </a:xfrm>
        </p:grpSpPr>
        <p:sp>
          <p:nvSpPr>
            <p:cNvPr id="10" name="Rechteck 9">
              <a:extLst>
                <a:ext uri="{FF2B5EF4-FFF2-40B4-BE49-F238E27FC236}">
                  <a16:creationId xmlns:a16="http://schemas.microsoft.com/office/drawing/2014/main" id="{079B4BAD-6953-A868-DCCA-1719B168F05E}"/>
                </a:ext>
              </a:extLst>
            </p:cNvPr>
            <p:cNvSpPr>
              <a:spLocks noGrp="1" noRot="1" noMove="1" noResize="1" noEditPoints="1" noAdjustHandles="1" noChangeArrowheads="1" noChangeShapeType="1"/>
            </p:cNvSpPr>
            <p:nvPr/>
          </p:nvSpPr>
          <p:spPr>
            <a:xfrm>
              <a:off x="0" y="-1390"/>
              <a:ext cx="12192000" cy="99805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6" name="Grafik 5">
              <a:extLst>
                <a:ext uri="{FF2B5EF4-FFF2-40B4-BE49-F238E27FC236}">
                  <a16:creationId xmlns:a16="http://schemas.microsoft.com/office/drawing/2014/main" id="{880A9240-2731-C64E-B14B-0FF2536A93E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417548" y="-1"/>
              <a:ext cx="1774451" cy="998609"/>
            </a:xfrm>
            <a:prstGeom prst="rect">
              <a:avLst/>
            </a:prstGeom>
          </p:spPr>
        </p:pic>
        <p:pic>
          <p:nvPicPr>
            <p:cNvPr id="11" name="Grafik 10" descr="Ein Bild, das Schrift, Text, Screenshot, Grafiken enthält.&#10;&#10;Automatisch generierte Beschreibung">
              <a:extLst>
                <a:ext uri="{FF2B5EF4-FFF2-40B4-BE49-F238E27FC236}">
                  <a16:creationId xmlns:a16="http://schemas.microsoft.com/office/drawing/2014/main" id="{37B1EA56-DBF6-E513-AC0F-9BD90D5C9D2B}"/>
                </a:ext>
              </a:extLst>
            </p:cNvPr>
            <p:cNvPicPr>
              <a:picLocks noGrp="1" noRot="1" noChangeAspect="1" noMove="1" noResize="1" noEditPoints="1" noAdjustHandles="1" noChangeArrowheads="1" noChangeShapeType="1" noCrop="1"/>
            </p:cNvPicPr>
            <p:nvPr/>
          </p:nvPicPr>
          <p:blipFill>
            <a:blip r:embed="rId4"/>
            <a:stretch>
              <a:fillRect/>
            </a:stretch>
          </p:blipFill>
          <p:spPr>
            <a:xfrm>
              <a:off x="0" y="-1389"/>
              <a:ext cx="1657840" cy="999999"/>
            </a:xfrm>
            <a:prstGeom prst="rect">
              <a:avLst/>
            </a:prstGeom>
            <a:ln>
              <a:noFill/>
            </a:ln>
          </p:spPr>
        </p:pic>
      </p:grpSp>
      <p:sp>
        <p:nvSpPr>
          <p:cNvPr id="7" name="Rechteck 6">
            <a:extLst>
              <a:ext uri="{FF2B5EF4-FFF2-40B4-BE49-F238E27FC236}">
                <a16:creationId xmlns:a16="http://schemas.microsoft.com/office/drawing/2014/main" id="{A9C1E4AA-1A95-78A4-D0F0-637C9FF634E6}"/>
              </a:ext>
            </a:extLst>
          </p:cNvPr>
          <p:cNvSpPr/>
          <p:nvPr/>
        </p:nvSpPr>
        <p:spPr>
          <a:xfrm>
            <a:off x="0" y="1363573"/>
            <a:ext cx="3051173" cy="2456576"/>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ED37D8F-C5BD-B7CA-BA27-DDE3FDC4C70B}"/>
              </a:ext>
            </a:extLst>
          </p:cNvPr>
          <p:cNvSpPr/>
          <p:nvPr/>
        </p:nvSpPr>
        <p:spPr>
          <a:xfrm>
            <a:off x="6096000" y="1363573"/>
            <a:ext cx="3051173" cy="2456576"/>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1F582FA1-E712-3614-90AC-050F23E71DC8}"/>
              </a:ext>
            </a:extLst>
          </p:cNvPr>
          <p:cNvSpPr/>
          <p:nvPr/>
        </p:nvSpPr>
        <p:spPr>
          <a:xfrm>
            <a:off x="3044827" y="1363573"/>
            <a:ext cx="3051173" cy="2456576"/>
          </a:xfrm>
          <a:prstGeom prst="rect">
            <a:avLst/>
          </a:prstGeom>
          <a:solidFill>
            <a:srgbClr val="DD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0C7E734F-0E34-FF82-E2C6-AA2C8024B1E0}"/>
              </a:ext>
            </a:extLst>
          </p:cNvPr>
          <p:cNvSpPr/>
          <p:nvPr/>
        </p:nvSpPr>
        <p:spPr>
          <a:xfrm>
            <a:off x="0" y="4187121"/>
            <a:ext cx="12192000" cy="691463"/>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CF8F5927-740A-EE84-EB13-4E445EFAFB87}"/>
              </a:ext>
            </a:extLst>
          </p:cNvPr>
          <p:cNvSpPr/>
          <p:nvPr/>
        </p:nvSpPr>
        <p:spPr>
          <a:xfrm>
            <a:off x="-8122" y="5181092"/>
            <a:ext cx="12192000" cy="691463"/>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25BF3D18-01DD-6A0F-AD1C-DC45DDF6F1BB}"/>
              </a:ext>
            </a:extLst>
          </p:cNvPr>
          <p:cNvSpPr/>
          <p:nvPr/>
        </p:nvSpPr>
        <p:spPr>
          <a:xfrm>
            <a:off x="0" y="6166537"/>
            <a:ext cx="12192000" cy="691463"/>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ECE4AAB7-5F9E-788D-A50D-E4E65A695699}"/>
              </a:ext>
            </a:extLst>
          </p:cNvPr>
          <p:cNvSpPr txBox="1"/>
          <p:nvPr/>
        </p:nvSpPr>
        <p:spPr>
          <a:xfrm>
            <a:off x="-5615" y="1058030"/>
            <a:ext cx="2087378"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Aware</a:t>
            </a:r>
          </a:p>
        </p:txBody>
      </p:sp>
      <p:sp>
        <p:nvSpPr>
          <p:cNvPr id="18" name="Textfeld 17">
            <a:extLst>
              <a:ext uri="{FF2B5EF4-FFF2-40B4-BE49-F238E27FC236}">
                <a16:creationId xmlns:a16="http://schemas.microsoft.com/office/drawing/2014/main" id="{ED175242-F810-2230-3C7F-7564C5B6E515}"/>
              </a:ext>
            </a:extLst>
          </p:cNvPr>
          <p:cNvSpPr txBox="1"/>
          <p:nvPr/>
        </p:nvSpPr>
        <p:spPr>
          <a:xfrm>
            <a:off x="3044827" y="1058030"/>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Shop / Buy</a:t>
            </a:r>
          </a:p>
        </p:txBody>
      </p:sp>
      <p:sp>
        <p:nvSpPr>
          <p:cNvPr id="19" name="Textfeld 18">
            <a:extLst>
              <a:ext uri="{FF2B5EF4-FFF2-40B4-BE49-F238E27FC236}">
                <a16:creationId xmlns:a16="http://schemas.microsoft.com/office/drawing/2014/main" id="{6A95CDC5-2284-DBAA-E915-E9AB632F2DF9}"/>
              </a:ext>
            </a:extLst>
          </p:cNvPr>
          <p:cNvSpPr txBox="1"/>
          <p:nvPr/>
        </p:nvSpPr>
        <p:spPr>
          <a:xfrm>
            <a:off x="6095999" y="1058030"/>
            <a:ext cx="2730501" cy="302070"/>
          </a:xfrm>
          <a:prstGeom prst="rect">
            <a:avLst/>
          </a:prstGeom>
          <a:noFill/>
        </p:spPr>
        <p:txBody>
          <a:bodyPr wrap="square">
            <a:spAutoFit/>
          </a:bodyPr>
          <a:lstStyle/>
          <a:p>
            <a:pPr>
              <a:lnSpc>
                <a:spcPct val="120000"/>
              </a:lnSpc>
            </a:pP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Install</a:t>
            </a:r>
            <a:endParaRPr lang="de-DE" sz="1200" dirty="0">
              <a:solidFill>
                <a:srgbClr val="0C4E66"/>
              </a:solidFill>
              <a:latin typeface="Kefa" panose="02000506000000020004" pitchFamily="2" charset="77"/>
              <a:ea typeface="Roboto" panose="02000000000000000000" pitchFamily="2" charset="0"/>
              <a:cs typeface="Roboto" panose="02000000000000000000" pitchFamily="2" charset="0"/>
            </a:endParaRPr>
          </a:p>
        </p:txBody>
      </p:sp>
      <p:sp>
        <p:nvSpPr>
          <p:cNvPr id="20" name="Textfeld 19">
            <a:extLst>
              <a:ext uri="{FF2B5EF4-FFF2-40B4-BE49-F238E27FC236}">
                <a16:creationId xmlns:a16="http://schemas.microsoft.com/office/drawing/2014/main" id="{816BF673-CB31-9A56-4195-564AE6B8169E}"/>
              </a:ext>
            </a:extLst>
          </p:cNvPr>
          <p:cNvSpPr txBox="1"/>
          <p:nvPr/>
        </p:nvSpPr>
        <p:spPr>
          <a:xfrm>
            <a:off x="0" y="3871444"/>
            <a:ext cx="4276725"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Collaborate</a:t>
            </a:r>
          </a:p>
        </p:txBody>
      </p:sp>
      <p:sp>
        <p:nvSpPr>
          <p:cNvPr id="22" name="Textfeld 21">
            <a:extLst>
              <a:ext uri="{FF2B5EF4-FFF2-40B4-BE49-F238E27FC236}">
                <a16:creationId xmlns:a16="http://schemas.microsoft.com/office/drawing/2014/main" id="{6C5AA7DD-4001-0008-ED42-6D3FA90F29BF}"/>
              </a:ext>
            </a:extLst>
          </p:cNvPr>
          <p:cNvSpPr txBox="1"/>
          <p:nvPr/>
        </p:nvSpPr>
        <p:spPr>
          <a:xfrm>
            <a:off x="-36514" y="4865415"/>
            <a:ext cx="1796496"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Analyze</a:t>
            </a:r>
          </a:p>
        </p:txBody>
      </p:sp>
      <p:sp>
        <p:nvSpPr>
          <p:cNvPr id="25" name="Textfeld 24">
            <a:extLst>
              <a:ext uri="{FF2B5EF4-FFF2-40B4-BE49-F238E27FC236}">
                <a16:creationId xmlns:a16="http://schemas.microsoft.com/office/drawing/2014/main" id="{82564443-E4D0-F603-8B0F-D5B86CF21EA1}"/>
              </a:ext>
            </a:extLst>
          </p:cNvPr>
          <p:cNvSpPr txBox="1"/>
          <p:nvPr/>
        </p:nvSpPr>
        <p:spPr>
          <a:xfrm>
            <a:off x="-8122" y="5868511"/>
            <a:ext cx="4399996"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Data</a:t>
            </a:r>
          </a:p>
        </p:txBody>
      </p:sp>
      <p:sp>
        <p:nvSpPr>
          <p:cNvPr id="2" name="Rechteck 1">
            <a:extLst>
              <a:ext uri="{FF2B5EF4-FFF2-40B4-BE49-F238E27FC236}">
                <a16:creationId xmlns:a16="http://schemas.microsoft.com/office/drawing/2014/main" id="{BFD1C06E-3467-6922-A884-F33ACE062668}"/>
              </a:ext>
            </a:extLst>
          </p:cNvPr>
          <p:cNvSpPr/>
          <p:nvPr/>
        </p:nvSpPr>
        <p:spPr>
          <a:xfrm>
            <a:off x="9140826" y="1363573"/>
            <a:ext cx="3051173" cy="2456576"/>
          </a:xfrm>
          <a:prstGeom prst="rect">
            <a:avLst/>
          </a:prstGeom>
          <a:solidFill>
            <a:srgbClr val="DD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DA7EAF76-0129-FED4-4AE0-5B9704123268}"/>
              </a:ext>
            </a:extLst>
          </p:cNvPr>
          <p:cNvSpPr txBox="1"/>
          <p:nvPr/>
        </p:nvSpPr>
        <p:spPr>
          <a:xfrm>
            <a:off x="9140826" y="1054497"/>
            <a:ext cx="1743073" cy="305603"/>
          </a:xfrm>
          <a:prstGeom prst="rect">
            <a:avLst/>
          </a:prstGeom>
          <a:noFill/>
        </p:spPr>
        <p:txBody>
          <a:bodyPr wrap="square">
            <a:spAutoFit/>
          </a:bodyPr>
          <a:lstStyle/>
          <a:p>
            <a:pPr>
              <a:lnSpc>
                <a:spcPct val="120000"/>
              </a:lnSpc>
            </a:pP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Renew</a:t>
            </a:r>
            <a:endParaRPr lang="de-DE" sz="1200" dirty="0">
              <a:solidFill>
                <a:srgbClr val="0C4E66"/>
              </a:solidFill>
              <a:latin typeface="Kefa" panose="02000506000000020004"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13104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80EB9-B4FA-18B4-C3F0-2C372E98F966}"/>
            </a:ext>
          </a:extLst>
        </p:cNvPr>
        <p:cNvGrpSpPr/>
        <p:nvPr/>
      </p:nvGrpSpPr>
      <p:grpSpPr>
        <a:xfrm>
          <a:off x="0" y="0"/>
          <a:ext cx="0" cy="0"/>
          <a:chOff x="0" y="0"/>
          <a:chExt cx="0" cy="0"/>
        </a:xfrm>
      </p:grpSpPr>
      <p:sp>
        <p:nvSpPr>
          <p:cNvPr id="10" name="Rechteck 9">
            <a:extLst>
              <a:ext uri="{FF2B5EF4-FFF2-40B4-BE49-F238E27FC236}">
                <a16:creationId xmlns:a16="http://schemas.microsoft.com/office/drawing/2014/main" id="{C95704F6-6D1B-EEC2-833C-D845F3C33C36}"/>
              </a:ext>
            </a:extLst>
          </p:cNvPr>
          <p:cNvSpPr/>
          <p:nvPr/>
        </p:nvSpPr>
        <p:spPr>
          <a:xfrm>
            <a:off x="0" y="0"/>
            <a:ext cx="12192000" cy="998609"/>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14" name="Rechteck 13">
            <a:extLst>
              <a:ext uri="{FF2B5EF4-FFF2-40B4-BE49-F238E27FC236}">
                <a16:creationId xmlns:a16="http://schemas.microsoft.com/office/drawing/2014/main" id="{00F87C57-E90D-5090-18C5-5DAA407A7173}"/>
              </a:ext>
            </a:extLst>
          </p:cNvPr>
          <p:cNvSpPr/>
          <p:nvPr/>
        </p:nvSpPr>
        <p:spPr>
          <a:xfrm>
            <a:off x="0" y="6252899"/>
            <a:ext cx="12192000" cy="60510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7" name="Textfeld 6">
            <a:extLst>
              <a:ext uri="{FF2B5EF4-FFF2-40B4-BE49-F238E27FC236}">
                <a16:creationId xmlns:a16="http://schemas.microsoft.com/office/drawing/2014/main" id="{C40AD3AA-B202-B24E-DDA7-BBB41FB00A7D}"/>
              </a:ext>
            </a:extLst>
          </p:cNvPr>
          <p:cNvSpPr txBox="1"/>
          <p:nvPr/>
        </p:nvSpPr>
        <p:spPr>
          <a:xfrm>
            <a:off x="397010" y="5880948"/>
            <a:ext cx="4361602" cy="153888"/>
          </a:xfrm>
          <a:prstGeom prst="rect">
            <a:avLst/>
          </a:prstGeom>
          <a:noFill/>
        </p:spPr>
        <p:txBody>
          <a:bodyPr wrap="square" lIns="0" tIns="0" rIns="0" bIns="0" rtlCol="0" anchor="b">
            <a:spAutoFit/>
          </a:bodyPr>
          <a:lstStyle/>
          <a:p>
            <a:pPr algn="l"/>
            <a:r>
              <a:rPr lang="en-US" sz="1000" dirty="0">
                <a:latin typeface="Roboto" panose="02000000000000000000" pitchFamily="2" charset="0"/>
                <a:ea typeface="Roboto" panose="02000000000000000000" pitchFamily="2" charset="0"/>
                <a:cs typeface="Roboto" panose="02000000000000000000" pitchFamily="2" charset="0"/>
              </a:rPr>
              <a:t>Quelle: Cisco Systems, </a:t>
            </a:r>
            <a:r>
              <a:rPr lang="en-US" sz="1000" dirty="0" err="1">
                <a:latin typeface="Roboto" panose="02000000000000000000" pitchFamily="2" charset="0"/>
                <a:ea typeface="Roboto" panose="02000000000000000000" pitchFamily="2" charset="0"/>
                <a:cs typeface="Roboto" panose="02000000000000000000" pitchFamily="2" charset="0"/>
              </a:rPr>
              <a:t>Stackie</a:t>
            </a:r>
            <a:r>
              <a:rPr lang="en-US" sz="1000" dirty="0">
                <a:latin typeface="Roboto" panose="02000000000000000000" pitchFamily="2" charset="0"/>
                <a:ea typeface="Roboto" panose="02000000000000000000" pitchFamily="2" charset="0"/>
                <a:cs typeface="Roboto" panose="02000000000000000000" pitchFamily="2" charset="0"/>
              </a:rPr>
              <a:t> Award 2020</a:t>
            </a:r>
          </a:p>
        </p:txBody>
      </p:sp>
      <p:sp>
        <p:nvSpPr>
          <p:cNvPr id="2" name="Titel 4">
            <a:extLst>
              <a:ext uri="{FF2B5EF4-FFF2-40B4-BE49-F238E27FC236}">
                <a16:creationId xmlns:a16="http://schemas.microsoft.com/office/drawing/2014/main" id="{68A84E5E-541F-6EAC-D2D1-0B88C09E1399}"/>
              </a:ext>
            </a:extLst>
          </p:cNvPr>
          <p:cNvSpPr txBox="1">
            <a:spLocks/>
          </p:cNvSpPr>
          <p:nvPr/>
        </p:nvSpPr>
        <p:spPr>
          <a:xfrm>
            <a:off x="397010" y="1217568"/>
            <a:ext cx="968938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sz="1800" dirty="0">
                <a:solidFill>
                  <a:srgbClr val="0E4D65"/>
                </a:solidFill>
                <a:latin typeface="Kefa" panose="02000506000000020004" pitchFamily="2" charset="77"/>
              </a:rPr>
              <a:t>Beispiel Bausteine einer Marketing Tech Landschaft nach Customer Journey Phasen </a:t>
            </a:r>
          </a:p>
        </p:txBody>
      </p:sp>
      <p:pic>
        <p:nvPicPr>
          <p:cNvPr id="11" name="Grafik 10">
            <a:extLst>
              <a:ext uri="{FF2B5EF4-FFF2-40B4-BE49-F238E27FC236}">
                <a16:creationId xmlns:a16="http://schemas.microsoft.com/office/drawing/2014/main" id="{14607990-2FC0-6006-EC70-E3516D33B683}"/>
              </a:ext>
            </a:extLst>
          </p:cNvPr>
          <p:cNvPicPr/>
          <p:nvPr/>
        </p:nvPicPr>
        <p:blipFill>
          <a:blip r:embed="rId3">
            <a:extLst>
              <a:ext uri="{96DAC541-7B7A-43D3-8B79-37D633B846F1}">
                <asvg:svgBlip xmlns:asvg="http://schemas.microsoft.com/office/drawing/2016/SVG/main" r:embed="rId4"/>
              </a:ext>
            </a:extLst>
          </a:blip>
          <a:stretch>
            <a:fillRect/>
          </a:stretch>
        </p:blipFill>
        <p:spPr>
          <a:xfrm>
            <a:off x="10417548" y="1389"/>
            <a:ext cx="1774451" cy="998609"/>
          </a:xfrm>
          <a:prstGeom prst="rect">
            <a:avLst/>
          </a:prstGeom>
        </p:spPr>
      </p:pic>
      <p:pic>
        <p:nvPicPr>
          <p:cNvPr id="12" name="Grafik 11" descr="Ein Bild, das Schrift, Text, Screenshot, Grafiken enthält.&#10;&#10;Automatisch generierte Beschreibung">
            <a:extLst>
              <a:ext uri="{FF2B5EF4-FFF2-40B4-BE49-F238E27FC236}">
                <a16:creationId xmlns:a16="http://schemas.microsoft.com/office/drawing/2014/main" id="{12D4300E-6A7B-CB74-260F-FEC119383867}"/>
              </a:ext>
            </a:extLst>
          </p:cNvPr>
          <p:cNvPicPr/>
          <p:nvPr/>
        </p:nvPicPr>
        <p:blipFill>
          <a:blip r:embed="rId5"/>
          <a:stretch>
            <a:fillRect/>
          </a:stretch>
        </p:blipFill>
        <p:spPr>
          <a:xfrm>
            <a:off x="0" y="1"/>
            <a:ext cx="1657840" cy="999999"/>
          </a:xfrm>
          <a:prstGeom prst="rect">
            <a:avLst/>
          </a:prstGeom>
          <a:ln>
            <a:noFill/>
          </a:ln>
        </p:spPr>
      </p:pic>
      <p:pic>
        <p:nvPicPr>
          <p:cNvPr id="4" name="Grafik 3">
            <a:extLst>
              <a:ext uri="{FF2B5EF4-FFF2-40B4-BE49-F238E27FC236}">
                <a16:creationId xmlns:a16="http://schemas.microsoft.com/office/drawing/2014/main" id="{77CC4958-F87C-A390-15EC-D9995FB2CD0C}"/>
              </a:ext>
            </a:extLst>
          </p:cNvPr>
          <p:cNvPicPr>
            <a:picLocks noChangeAspect="1"/>
          </p:cNvPicPr>
          <p:nvPr/>
        </p:nvPicPr>
        <p:blipFill rotWithShape="1">
          <a:blip r:embed="rId6"/>
          <a:srcRect t="781" b="916"/>
          <a:stretch/>
        </p:blipFill>
        <p:spPr>
          <a:xfrm>
            <a:off x="408661" y="1745336"/>
            <a:ext cx="7242441" cy="4000992"/>
          </a:xfrm>
          <a:prstGeom prst="rect">
            <a:avLst/>
          </a:prstGeom>
        </p:spPr>
      </p:pic>
    </p:spTree>
    <p:extLst>
      <p:ext uri="{BB962C8B-B14F-4D97-AF65-F5344CB8AC3E}">
        <p14:creationId xmlns:p14="http://schemas.microsoft.com/office/powerpoint/2010/main" val="417929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0C140-3D64-41E9-669D-247FEDBE02EE}"/>
            </a:ext>
          </a:extLst>
        </p:cNvPr>
        <p:cNvGrpSpPr/>
        <p:nvPr/>
      </p:nvGrpSpPr>
      <p:grpSpPr>
        <a:xfrm>
          <a:off x="0" y="0"/>
          <a:ext cx="0" cy="0"/>
          <a:chOff x="0" y="0"/>
          <a:chExt cx="0" cy="0"/>
        </a:xfrm>
      </p:grpSpPr>
      <p:grpSp>
        <p:nvGrpSpPr>
          <p:cNvPr id="49" name="Gruppieren 48">
            <a:extLst>
              <a:ext uri="{FF2B5EF4-FFF2-40B4-BE49-F238E27FC236}">
                <a16:creationId xmlns:a16="http://schemas.microsoft.com/office/drawing/2014/main" id="{CE5175C6-7635-355A-D81D-9595E8817D7D}"/>
              </a:ext>
            </a:extLst>
          </p:cNvPr>
          <p:cNvGrpSpPr>
            <a:grpSpLocks noGrp="1" noUngrp="1" noRot="1" noMove="1" noResize="1"/>
          </p:cNvGrpSpPr>
          <p:nvPr/>
        </p:nvGrpSpPr>
        <p:grpSpPr>
          <a:xfrm>
            <a:off x="0" y="-1390"/>
            <a:ext cx="12192000" cy="1000000"/>
            <a:chOff x="0" y="-1390"/>
            <a:chExt cx="12192000" cy="1000000"/>
          </a:xfrm>
        </p:grpSpPr>
        <p:sp>
          <p:nvSpPr>
            <p:cNvPr id="10" name="Rechteck 9">
              <a:extLst>
                <a:ext uri="{FF2B5EF4-FFF2-40B4-BE49-F238E27FC236}">
                  <a16:creationId xmlns:a16="http://schemas.microsoft.com/office/drawing/2014/main" id="{5C3D43A9-8CAD-9BE4-D649-D021EBC8E1E2}"/>
                </a:ext>
              </a:extLst>
            </p:cNvPr>
            <p:cNvSpPr>
              <a:spLocks noGrp="1" noRot="1" noMove="1" noResize="1" noEditPoints="1" noAdjustHandles="1" noChangeArrowheads="1" noChangeShapeType="1"/>
            </p:cNvSpPr>
            <p:nvPr/>
          </p:nvSpPr>
          <p:spPr>
            <a:xfrm>
              <a:off x="0" y="-1390"/>
              <a:ext cx="12192000" cy="99805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pic>
          <p:nvPicPr>
            <p:cNvPr id="6" name="Grafik 5">
              <a:extLst>
                <a:ext uri="{FF2B5EF4-FFF2-40B4-BE49-F238E27FC236}">
                  <a16:creationId xmlns:a16="http://schemas.microsoft.com/office/drawing/2014/main" id="{2880C645-05AD-A69E-927B-21A9BC08B0FD}"/>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417548" y="-1"/>
              <a:ext cx="1774451" cy="998609"/>
            </a:xfrm>
            <a:prstGeom prst="rect">
              <a:avLst/>
            </a:prstGeom>
          </p:spPr>
        </p:pic>
        <p:pic>
          <p:nvPicPr>
            <p:cNvPr id="11" name="Grafik 10" descr="Ein Bild, das Schrift, Text, Screenshot, Grafiken enthält.&#10;&#10;Automatisch generierte Beschreibung">
              <a:extLst>
                <a:ext uri="{FF2B5EF4-FFF2-40B4-BE49-F238E27FC236}">
                  <a16:creationId xmlns:a16="http://schemas.microsoft.com/office/drawing/2014/main" id="{338E626C-04CC-F841-92C4-D1260930753A}"/>
                </a:ext>
              </a:extLst>
            </p:cNvPr>
            <p:cNvPicPr>
              <a:picLocks noGrp="1" noRot="1" noChangeAspect="1" noMove="1" noResize="1" noEditPoints="1" noAdjustHandles="1" noChangeArrowheads="1" noChangeShapeType="1" noCrop="1"/>
            </p:cNvPicPr>
            <p:nvPr/>
          </p:nvPicPr>
          <p:blipFill>
            <a:blip r:embed="rId4"/>
            <a:stretch>
              <a:fillRect/>
            </a:stretch>
          </p:blipFill>
          <p:spPr>
            <a:xfrm>
              <a:off x="0" y="-1389"/>
              <a:ext cx="1657840" cy="999999"/>
            </a:xfrm>
            <a:prstGeom prst="rect">
              <a:avLst/>
            </a:prstGeom>
            <a:ln>
              <a:noFill/>
            </a:ln>
          </p:spPr>
        </p:pic>
      </p:grpSp>
      <p:sp>
        <p:nvSpPr>
          <p:cNvPr id="7" name="Rechteck 6">
            <a:extLst>
              <a:ext uri="{FF2B5EF4-FFF2-40B4-BE49-F238E27FC236}">
                <a16:creationId xmlns:a16="http://schemas.microsoft.com/office/drawing/2014/main" id="{AF32D76C-E93E-30A4-5688-04A7F1308CFA}"/>
              </a:ext>
            </a:extLst>
          </p:cNvPr>
          <p:cNvSpPr/>
          <p:nvPr/>
        </p:nvSpPr>
        <p:spPr>
          <a:xfrm>
            <a:off x="234395" y="1375173"/>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9E1FC1F-518B-7FB3-C43D-6334291FEEF2}"/>
              </a:ext>
            </a:extLst>
          </p:cNvPr>
          <p:cNvSpPr txBox="1"/>
          <p:nvPr/>
        </p:nvSpPr>
        <p:spPr>
          <a:xfrm>
            <a:off x="234394" y="1058030"/>
            <a:ext cx="818415"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Data</a:t>
            </a:r>
          </a:p>
        </p:txBody>
      </p:sp>
      <p:sp>
        <p:nvSpPr>
          <p:cNvPr id="19" name="Textfeld 18">
            <a:extLst>
              <a:ext uri="{FF2B5EF4-FFF2-40B4-BE49-F238E27FC236}">
                <a16:creationId xmlns:a16="http://schemas.microsoft.com/office/drawing/2014/main" id="{C7BA2BF4-2EC9-59F1-AB68-1AB79DD08DD4}"/>
              </a:ext>
            </a:extLst>
          </p:cNvPr>
          <p:cNvSpPr txBox="1"/>
          <p:nvPr/>
        </p:nvSpPr>
        <p:spPr>
          <a:xfrm>
            <a:off x="2565362" y="1071988"/>
            <a:ext cx="2730501"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Voice </a:t>
            </a: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of</a:t>
            </a: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 </a:t>
            </a: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the</a:t>
            </a: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 Customer</a:t>
            </a:r>
          </a:p>
        </p:txBody>
      </p:sp>
      <p:sp>
        <p:nvSpPr>
          <p:cNvPr id="3" name="Textfeld 2">
            <a:extLst>
              <a:ext uri="{FF2B5EF4-FFF2-40B4-BE49-F238E27FC236}">
                <a16:creationId xmlns:a16="http://schemas.microsoft.com/office/drawing/2014/main" id="{46D5E0C4-463A-F1E9-B5AA-9428513086BA}"/>
              </a:ext>
            </a:extLst>
          </p:cNvPr>
          <p:cNvSpPr txBox="1"/>
          <p:nvPr/>
        </p:nvSpPr>
        <p:spPr>
          <a:xfrm>
            <a:off x="9797529" y="2435889"/>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Customer Engagement</a:t>
            </a:r>
          </a:p>
        </p:txBody>
      </p:sp>
      <p:sp>
        <p:nvSpPr>
          <p:cNvPr id="4" name="Rechteck 3">
            <a:extLst>
              <a:ext uri="{FF2B5EF4-FFF2-40B4-BE49-F238E27FC236}">
                <a16:creationId xmlns:a16="http://schemas.microsoft.com/office/drawing/2014/main" id="{F9B4C4BE-4A66-3FC6-6FA7-F429234DBA03}"/>
              </a:ext>
            </a:extLst>
          </p:cNvPr>
          <p:cNvSpPr/>
          <p:nvPr/>
        </p:nvSpPr>
        <p:spPr>
          <a:xfrm>
            <a:off x="234394" y="2751736"/>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95C3FC6-0437-62AB-F9AC-A7B8F567F8B0}"/>
              </a:ext>
            </a:extLst>
          </p:cNvPr>
          <p:cNvSpPr/>
          <p:nvPr/>
        </p:nvSpPr>
        <p:spPr>
          <a:xfrm>
            <a:off x="234394" y="4130233"/>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2E857B2D-F500-BE5B-7722-3975BE4115CD}"/>
              </a:ext>
            </a:extLst>
          </p:cNvPr>
          <p:cNvSpPr/>
          <p:nvPr/>
        </p:nvSpPr>
        <p:spPr>
          <a:xfrm>
            <a:off x="2565399" y="5502395"/>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C2DBFE-16BA-F024-A7A8-067EFC919F1A}"/>
              </a:ext>
            </a:extLst>
          </p:cNvPr>
          <p:cNvSpPr/>
          <p:nvPr/>
        </p:nvSpPr>
        <p:spPr>
          <a:xfrm>
            <a:off x="7346967" y="5484294"/>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35986374-88C7-F32A-4377-53A2A05F521D}"/>
              </a:ext>
            </a:extLst>
          </p:cNvPr>
          <p:cNvSpPr/>
          <p:nvPr/>
        </p:nvSpPr>
        <p:spPr>
          <a:xfrm>
            <a:off x="4956182" y="5502394"/>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2954A3B0-4E83-8B2E-2DA3-7E9A5D5384A5}"/>
              </a:ext>
            </a:extLst>
          </p:cNvPr>
          <p:cNvSpPr/>
          <p:nvPr/>
        </p:nvSpPr>
        <p:spPr>
          <a:xfrm>
            <a:off x="2565400" y="2748802"/>
            <a:ext cx="2172737" cy="2376548"/>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B55C4226-14A9-B7FD-FC50-16B37E4D82A6}"/>
              </a:ext>
            </a:extLst>
          </p:cNvPr>
          <p:cNvSpPr/>
          <p:nvPr/>
        </p:nvSpPr>
        <p:spPr>
          <a:xfrm>
            <a:off x="9797530" y="1373707"/>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3E0ED81-E504-BB1F-9109-F22480693263}"/>
              </a:ext>
            </a:extLst>
          </p:cNvPr>
          <p:cNvSpPr/>
          <p:nvPr/>
        </p:nvSpPr>
        <p:spPr>
          <a:xfrm>
            <a:off x="9797529" y="2750270"/>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E49B22E2-146D-332F-7F00-F3D675620242}"/>
              </a:ext>
            </a:extLst>
          </p:cNvPr>
          <p:cNvSpPr/>
          <p:nvPr/>
        </p:nvSpPr>
        <p:spPr>
          <a:xfrm>
            <a:off x="9797529" y="4128767"/>
            <a:ext cx="2172737"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0A365C97-B209-7926-78C4-A25C3C2427BA}"/>
              </a:ext>
            </a:extLst>
          </p:cNvPr>
          <p:cNvSpPr/>
          <p:nvPr/>
        </p:nvSpPr>
        <p:spPr>
          <a:xfrm>
            <a:off x="2565400" y="1373706"/>
            <a:ext cx="7073900" cy="998051"/>
          </a:xfrm>
          <a:prstGeom prst="rect">
            <a:avLst/>
          </a:prstGeom>
          <a:solidFill>
            <a:srgbClr val="A2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313111B4-3F99-4DF7-0D2E-0F4999370037}"/>
              </a:ext>
            </a:extLst>
          </p:cNvPr>
          <p:cNvSpPr/>
          <p:nvPr/>
        </p:nvSpPr>
        <p:spPr>
          <a:xfrm>
            <a:off x="4956183" y="2748802"/>
            <a:ext cx="2172737" cy="2376548"/>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D2A31117-C60B-5BCD-F728-B99EDCCFE241}"/>
              </a:ext>
            </a:extLst>
          </p:cNvPr>
          <p:cNvSpPr/>
          <p:nvPr/>
        </p:nvSpPr>
        <p:spPr>
          <a:xfrm>
            <a:off x="7346967" y="2748802"/>
            <a:ext cx="2172737" cy="2376548"/>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B2DD52FF-2897-F8B8-B73D-EB4392356842}"/>
              </a:ext>
            </a:extLst>
          </p:cNvPr>
          <p:cNvSpPr/>
          <p:nvPr/>
        </p:nvSpPr>
        <p:spPr>
          <a:xfrm>
            <a:off x="4738136" y="3488193"/>
            <a:ext cx="218046" cy="998051"/>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A5C9C2D3-9B20-F65E-19E3-D11A9B28B81E}"/>
              </a:ext>
            </a:extLst>
          </p:cNvPr>
          <p:cNvSpPr/>
          <p:nvPr/>
        </p:nvSpPr>
        <p:spPr>
          <a:xfrm>
            <a:off x="7128920" y="3488193"/>
            <a:ext cx="218046" cy="998051"/>
          </a:xfrm>
          <a:prstGeom prst="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2A3A8E7A-3514-CA6D-F5A5-67978163AACB}"/>
              </a:ext>
            </a:extLst>
          </p:cNvPr>
          <p:cNvSpPr txBox="1"/>
          <p:nvPr/>
        </p:nvSpPr>
        <p:spPr>
          <a:xfrm>
            <a:off x="9797529" y="1066157"/>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Analytics &amp; Reporting</a:t>
            </a:r>
          </a:p>
        </p:txBody>
      </p:sp>
      <p:sp>
        <p:nvSpPr>
          <p:cNvPr id="39" name="Textfeld 38">
            <a:extLst>
              <a:ext uri="{FF2B5EF4-FFF2-40B4-BE49-F238E27FC236}">
                <a16:creationId xmlns:a16="http://schemas.microsoft.com/office/drawing/2014/main" id="{3B4101AA-F0B0-E9EE-86EC-CCCECBD6B5C7}"/>
              </a:ext>
            </a:extLst>
          </p:cNvPr>
          <p:cNvSpPr txBox="1"/>
          <p:nvPr/>
        </p:nvSpPr>
        <p:spPr>
          <a:xfrm>
            <a:off x="9797529" y="3796176"/>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Sales &amp; Service</a:t>
            </a:r>
          </a:p>
        </p:txBody>
      </p:sp>
      <p:sp>
        <p:nvSpPr>
          <p:cNvPr id="40" name="Textfeld 39">
            <a:extLst>
              <a:ext uri="{FF2B5EF4-FFF2-40B4-BE49-F238E27FC236}">
                <a16:creationId xmlns:a16="http://schemas.microsoft.com/office/drawing/2014/main" id="{A189ECE1-4712-EAC0-E9CD-A7240220FD6F}"/>
              </a:ext>
            </a:extLst>
          </p:cNvPr>
          <p:cNvSpPr txBox="1"/>
          <p:nvPr/>
        </p:nvSpPr>
        <p:spPr>
          <a:xfrm>
            <a:off x="234394" y="2443199"/>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Optimization</a:t>
            </a:r>
          </a:p>
        </p:txBody>
      </p:sp>
      <p:sp>
        <p:nvSpPr>
          <p:cNvPr id="41" name="Textfeld 40">
            <a:extLst>
              <a:ext uri="{FF2B5EF4-FFF2-40B4-BE49-F238E27FC236}">
                <a16:creationId xmlns:a16="http://schemas.microsoft.com/office/drawing/2014/main" id="{BD3A6EDA-35DC-120B-5507-C103F7416716}"/>
              </a:ext>
            </a:extLst>
          </p:cNvPr>
          <p:cNvSpPr txBox="1"/>
          <p:nvPr/>
        </p:nvSpPr>
        <p:spPr>
          <a:xfrm>
            <a:off x="234393" y="3803596"/>
            <a:ext cx="2053182"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Experience Management</a:t>
            </a:r>
          </a:p>
        </p:txBody>
      </p:sp>
      <p:sp>
        <p:nvSpPr>
          <p:cNvPr id="42" name="Textfeld 41">
            <a:extLst>
              <a:ext uri="{FF2B5EF4-FFF2-40B4-BE49-F238E27FC236}">
                <a16:creationId xmlns:a16="http://schemas.microsoft.com/office/drawing/2014/main" id="{EC36EC4E-449E-80F7-A612-392206622CF5}"/>
              </a:ext>
            </a:extLst>
          </p:cNvPr>
          <p:cNvSpPr txBox="1"/>
          <p:nvPr/>
        </p:nvSpPr>
        <p:spPr>
          <a:xfrm>
            <a:off x="2565362" y="5178691"/>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Content &amp; Translation</a:t>
            </a:r>
          </a:p>
        </p:txBody>
      </p:sp>
      <p:sp>
        <p:nvSpPr>
          <p:cNvPr id="43" name="Textfeld 42">
            <a:extLst>
              <a:ext uri="{FF2B5EF4-FFF2-40B4-BE49-F238E27FC236}">
                <a16:creationId xmlns:a16="http://schemas.microsoft.com/office/drawing/2014/main" id="{9B235908-6C46-8A45-FD66-429210EF8492}"/>
              </a:ext>
            </a:extLst>
          </p:cNvPr>
          <p:cNvSpPr txBox="1"/>
          <p:nvPr/>
        </p:nvSpPr>
        <p:spPr>
          <a:xfrm>
            <a:off x="4956164" y="5190634"/>
            <a:ext cx="2054236" cy="302070"/>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Commerce &amp; Market Places</a:t>
            </a:r>
          </a:p>
        </p:txBody>
      </p:sp>
      <p:sp>
        <p:nvSpPr>
          <p:cNvPr id="44" name="Textfeld 43">
            <a:extLst>
              <a:ext uri="{FF2B5EF4-FFF2-40B4-BE49-F238E27FC236}">
                <a16:creationId xmlns:a16="http://schemas.microsoft.com/office/drawing/2014/main" id="{086F4BD9-4EE9-DFAB-950C-D791F2336AEC}"/>
              </a:ext>
            </a:extLst>
          </p:cNvPr>
          <p:cNvSpPr txBox="1"/>
          <p:nvPr/>
        </p:nvSpPr>
        <p:spPr>
          <a:xfrm>
            <a:off x="7346966" y="5152020"/>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Communities</a:t>
            </a:r>
          </a:p>
        </p:txBody>
      </p:sp>
      <p:sp>
        <p:nvSpPr>
          <p:cNvPr id="45" name="Textfeld 44">
            <a:extLst>
              <a:ext uri="{FF2B5EF4-FFF2-40B4-BE49-F238E27FC236}">
                <a16:creationId xmlns:a16="http://schemas.microsoft.com/office/drawing/2014/main" id="{6A31F0D3-768F-405E-2CD3-BCF28282A589}"/>
              </a:ext>
            </a:extLst>
          </p:cNvPr>
          <p:cNvSpPr txBox="1"/>
          <p:nvPr/>
        </p:nvSpPr>
        <p:spPr>
          <a:xfrm>
            <a:off x="4956163" y="2422602"/>
            <a:ext cx="1743073" cy="305603"/>
          </a:xfrm>
          <a:prstGeom prst="rect">
            <a:avLst/>
          </a:prstGeom>
          <a:noFill/>
        </p:spPr>
        <p:txBody>
          <a:bodyPr wrap="square">
            <a:spAutoFit/>
          </a:bodyPr>
          <a:lstStyle/>
          <a:p>
            <a:pPr>
              <a:lnSpc>
                <a:spcPct val="120000"/>
              </a:lnSpc>
            </a:pPr>
            <a:r>
              <a:rPr lang="de-DE" sz="1200" dirty="0" err="1">
                <a:solidFill>
                  <a:srgbClr val="0C4E66"/>
                </a:solidFill>
                <a:latin typeface="Kefa" panose="02000506000000020004" pitchFamily="2" charset="77"/>
                <a:ea typeface="Roboto" panose="02000000000000000000" pitchFamily="2" charset="0"/>
                <a:cs typeface="Roboto" panose="02000000000000000000" pitchFamily="2" charset="0"/>
              </a:rPr>
              <a:t>Convert</a:t>
            </a:r>
            <a:endParaRPr lang="de-DE" sz="1200" dirty="0">
              <a:solidFill>
                <a:srgbClr val="0C4E66"/>
              </a:solidFill>
              <a:latin typeface="Kefa" panose="02000506000000020004" pitchFamily="2" charset="77"/>
              <a:ea typeface="Roboto" panose="02000000000000000000" pitchFamily="2" charset="0"/>
              <a:cs typeface="Roboto" panose="02000000000000000000" pitchFamily="2" charset="0"/>
            </a:endParaRPr>
          </a:p>
        </p:txBody>
      </p:sp>
      <p:sp>
        <p:nvSpPr>
          <p:cNvPr id="46" name="Textfeld 45">
            <a:extLst>
              <a:ext uri="{FF2B5EF4-FFF2-40B4-BE49-F238E27FC236}">
                <a16:creationId xmlns:a16="http://schemas.microsoft.com/office/drawing/2014/main" id="{195E70D4-83B5-559C-B0F0-D5E4DC32922E}"/>
              </a:ext>
            </a:extLst>
          </p:cNvPr>
          <p:cNvSpPr txBox="1"/>
          <p:nvPr/>
        </p:nvSpPr>
        <p:spPr>
          <a:xfrm>
            <a:off x="2565361" y="2422602"/>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Awareness</a:t>
            </a:r>
          </a:p>
        </p:txBody>
      </p:sp>
      <p:sp>
        <p:nvSpPr>
          <p:cNvPr id="47" name="Textfeld 46">
            <a:extLst>
              <a:ext uri="{FF2B5EF4-FFF2-40B4-BE49-F238E27FC236}">
                <a16:creationId xmlns:a16="http://schemas.microsoft.com/office/drawing/2014/main" id="{ABD9C3C3-4ECE-E12F-B4AD-1C7BFBEF19B7}"/>
              </a:ext>
            </a:extLst>
          </p:cNvPr>
          <p:cNvSpPr txBox="1"/>
          <p:nvPr/>
        </p:nvSpPr>
        <p:spPr>
          <a:xfrm>
            <a:off x="7346965" y="2435889"/>
            <a:ext cx="1743073" cy="305603"/>
          </a:xfrm>
          <a:prstGeom prst="rect">
            <a:avLst/>
          </a:prstGeom>
          <a:noFill/>
        </p:spPr>
        <p:txBody>
          <a:bodyPr wrap="square">
            <a:spAutoFit/>
          </a:bodyPr>
          <a:lstStyle/>
          <a:p>
            <a:pPr>
              <a:lnSpc>
                <a:spcPct val="120000"/>
              </a:lnSpc>
            </a:pPr>
            <a:r>
              <a:rPr lang="de-DE" sz="1200" dirty="0">
                <a:solidFill>
                  <a:srgbClr val="0C4E66"/>
                </a:solidFill>
                <a:latin typeface="Kefa" panose="02000506000000020004" pitchFamily="2" charset="77"/>
                <a:ea typeface="Roboto" panose="02000000000000000000" pitchFamily="2" charset="0"/>
                <a:cs typeface="Roboto" panose="02000000000000000000" pitchFamily="2" charset="0"/>
              </a:rPr>
              <a:t>Service</a:t>
            </a:r>
          </a:p>
        </p:txBody>
      </p:sp>
      <p:sp>
        <p:nvSpPr>
          <p:cNvPr id="48" name="Textfeld 47">
            <a:extLst>
              <a:ext uri="{FF2B5EF4-FFF2-40B4-BE49-F238E27FC236}">
                <a16:creationId xmlns:a16="http://schemas.microsoft.com/office/drawing/2014/main" id="{5EF14348-F0C7-981B-F513-EF46DE4B54D8}"/>
              </a:ext>
            </a:extLst>
          </p:cNvPr>
          <p:cNvSpPr txBox="1"/>
          <p:nvPr/>
        </p:nvSpPr>
        <p:spPr>
          <a:xfrm>
            <a:off x="5389558" y="3840030"/>
            <a:ext cx="1412883" cy="294376"/>
          </a:xfrm>
          <a:prstGeom prst="rect">
            <a:avLst/>
          </a:prstGeom>
          <a:noFill/>
        </p:spPr>
        <p:txBody>
          <a:bodyPr wrap="square">
            <a:spAutoFit/>
          </a:bodyPr>
          <a:lstStyle/>
          <a:p>
            <a:pPr>
              <a:lnSpc>
                <a:spcPct val="120000"/>
              </a:lnSpc>
            </a:pPr>
            <a:r>
              <a:rPr lang="de-DE" sz="1200" b="1" dirty="0">
                <a:solidFill>
                  <a:srgbClr val="0C4E66"/>
                </a:solidFill>
                <a:latin typeface="Kefa" panose="02000506000000020004" pitchFamily="2" charset="77"/>
                <a:ea typeface="Roboto" panose="02000000000000000000" pitchFamily="2" charset="0"/>
                <a:cs typeface="Roboto" panose="02000000000000000000" pitchFamily="2" charset="0"/>
              </a:rPr>
              <a:t>Customer </a:t>
            </a:r>
            <a:r>
              <a:rPr lang="de-DE" sz="1200" b="1" dirty="0" err="1">
                <a:solidFill>
                  <a:srgbClr val="0C4E66"/>
                </a:solidFill>
                <a:latin typeface="Kefa" panose="02000506000000020004" pitchFamily="2" charset="77"/>
                <a:ea typeface="Roboto" panose="02000000000000000000" pitchFamily="2" charset="0"/>
                <a:cs typeface="Roboto" panose="02000000000000000000" pitchFamily="2" charset="0"/>
              </a:rPr>
              <a:t>Funnel</a:t>
            </a:r>
            <a:endParaRPr lang="de-DE" sz="1200" b="1" dirty="0">
              <a:solidFill>
                <a:srgbClr val="0C4E66"/>
              </a:solidFill>
              <a:latin typeface="Kefa" panose="02000506000000020004"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32832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DC7AC-C2A8-BF76-528A-A43426452C48}"/>
            </a:ext>
          </a:extLst>
        </p:cNvPr>
        <p:cNvGrpSpPr/>
        <p:nvPr/>
      </p:nvGrpSpPr>
      <p:grpSpPr>
        <a:xfrm>
          <a:off x="0" y="0"/>
          <a:ext cx="0" cy="0"/>
          <a:chOff x="0" y="0"/>
          <a:chExt cx="0" cy="0"/>
        </a:xfrm>
      </p:grpSpPr>
      <p:sp>
        <p:nvSpPr>
          <p:cNvPr id="10" name="Rechteck 9">
            <a:extLst>
              <a:ext uri="{FF2B5EF4-FFF2-40B4-BE49-F238E27FC236}">
                <a16:creationId xmlns:a16="http://schemas.microsoft.com/office/drawing/2014/main" id="{1C59986E-6DB2-5D81-1DA7-FA46D53AFCA8}"/>
              </a:ext>
            </a:extLst>
          </p:cNvPr>
          <p:cNvSpPr/>
          <p:nvPr/>
        </p:nvSpPr>
        <p:spPr>
          <a:xfrm>
            <a:off x="0" y="0"/>
            <a:ext cx="12192000" cy="998609"/>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14" name="Rechteck 13">
            <a:extLst>
              <a:ext uri="{FF2B5EF4-FFF2-40B4-BE49-F238E27FC236}">
                <a16:creationId xmlns:a16="http://schemas.microsoft.com/office/drawing/2014/main" id="{199AE6B1-9429-B9E4-0923-DD0927C3B27A}"/>
              </a:ext>
            </a:extLst>
          </p:cNvPr>
          <p:cNvSpPr/>
          <p:nvPr/>
        </p:nvSpPr>
        <p:spPr>
          <a:xfrm>
            <a:off x="0" y="6252899"/>
            <a:ext cx="12192000" cy="605101"/>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7" name="Textfeld 6">
            <a:extLst>
              <a:ext uri="{FF2B5EF4-FFF2-40B4-BE49-F238E27FC236}">
                <a16:creationId xmlns:a16="http://schemas.microsoft.com/office/drawing/2014/main" id="{DFDD3937-B56E-9743-96A7-02C7EBE7D6C3}"/>
              </a:ext>
            </a:extLst>
          </p:cNvPr>
          <p:cNvSpPr txBox="1"/>
          <p:nvPr/>
        </p:nvSpPr>
        <p:spPr>
          <a:xfrm>
            <a:off x="397010" y="5880948"/>
            <a:ext cx="4361602" cy="153888"/>
          </a:xfrm>
          <a:prstGeom prst="rect">
            <a:avLst/>
          </a:prstGeom>
          <a:noFill/>
        </p:spPr>
        <p:txBody>
          <a:bodyPr wrap="square" lIns="0" tIns="0" rIns="0" bIns="0" rtlCol="0" anchor="b">
            <a:spAutoFit/>
          </a:bodyPr>
          <a:lstStyle/>
          <a:p>
            <a:pPr algn="l"/>
            <a:r>
              <a:rPr lang="en-US" sz="1000" dirty="0">
                <a:latin typeface="Roboto" panose="02000000000000000000" pitchFamily="2" charset="0"/>
                <a:ea typeface="Roboto" panose="02000000000000000000" pitchFamily="2" charset="0"/>
                <a:cs typeface="Roboto" panose="02000000000000000000" pitchFamily="2" charset="0"/>
              </a:rPr>
              <a:t>Quelle: Philips, Marketing Tech Monitor 2021, </a:t>
            </a:r>
            <a:r>
              <a:rPr lang="en-US" sz="1000" dirty="0" err="1">
                <a:latin typeface="Roboto" panose="02000000000000000000" pitchFamily="2" charset="0"/>
                <a:ea typeface="Roboto" panose="02000000000000000000" pitchFamily="2" charset="0"/>
                <a:cs typeface="Roboto" panose="02000000000000000000" pitchFamily="2" charset="0"/>
              </a:rPr>
              <a:t>Stackie</a:t>
            </a:r>
            <a:r>
              <a:rPr lang="en-US" sz="1000" dirty="0">
                <a:latin typeface="Roboto" panose="02000000000000000000" pitchFamily="2" charset="0"/>
                <a:ea typeface="Roboto" panose="02000000000000000000" pitchFamily="2" charset="0"/>
                <a:cs typeface="Roboto" panose="02000000000000000000" pitchFamily="2" charset="0"/>
              </a:rPr>
              <a:t> Award</a:t>
            </a:r>
          </a:p>
        </p:txBody>
      </p:sp>
      <p:sp>
        <p:nvSpPr>
          <p:cNvPr id="2" name="Titel 4">
            <a:extLst>
              <a:ext uri="{FF2B5EF4-FFF2-40B4-BE49-F238E27FC236}">
                <a16:creationId xmlns:a16="http://schemas.microsoft.com/office/drawing/2014/main" id="{17028DD2-04FD-A5C3-3894-8413E1372E49}"/>
              </a:ext>
            </a:extLst>
          </p:cNvPr>
          <p:cNvSpPr txBox="1">
            <a:spLocks/>
          </p:cNvSpPr>
          <p:nvPr/>
        </p:nvSpPr>
        <p:spPr>
          <a:xfrm>
            <a:off x="397010" y="1217568"/>
            <a:ext cx="11882076"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sz="1800" dirty="0">
                <a:solidFill>
                  <a:srgbClr val="0E4D65"/>
                </a:solidFill>
                <a:latin typeface="Kefa" panose="02000506000000020004" pitchFamily="2" charset="77"/>
              </a:rPr>
              <a:t>Beispiel Bausteine einer Marketing Tech Landschaft nach interner Wertschöpfung und Kunden-</a:t>
            </a:r>
            <a:r>
              <a:rPr lang="de-DE" sz="1800" dirty="0" err="1">
                <a:solidFill>
                  <a:srgbClr val="0E4D65"/>
                </a:solidFill>
                <a:latin typeface="Kefa" panose="02000506000000020004" pitchFamily="2" charset="77"/>
              </a:rPr>
              <a:t>Funnel</a:t>
            </a:r>
            <a:endParaRPr lang="de-DE" sz="1800" dirty="0">
              <a:solidFill>
                <a:srgbClr val="0E4D65"/>
              </a:solidFill>
              <a:latin typeface="Kefa" panose="02000506000000020004" pitchFamily="2" charset="77"/>
            </a:endParaRPr>
          </a:p>
        </p:txBody>
      </p:sp>
      <p:pic>
        <p:nvPicPr>
          <p:cNvPr id="11" name="Grafik 10">
            <a:extLst>
              <a:ext uri="{FF2B5EF4-FFF2-40B4-BE49-F238E27FC236}">
                <a16:creationId xmlns:a16="http://schemas.microsoft.com/office/drawing/2014/main" id="{C2EDA64C-65E9-2C5D-02D9-F1E614F294DE}"/>
              </a:ext>
            </a:extLst>
          </p:cNvPr>
          <p:cNvPicPr/>
          <p:nvPr/>
        </p:nvPicPr>
        <p:blipFill>
          <a:blip r:embed="rId3">
            <a:extLst>
              <a:ext uri="{96DAC541-7B7A-43D3-8B79-37D633B846F1}">
                <asvg:svgBlip xmlns:asvg="http://schemas.microsoft.com/office/drawing/2016/SVG/main" r:embed="rId4"/>
              </a:ext>
            </a:extLst>
          </a:blip>
          <a:stretch>
            <a:fillRect/>
          </a:stretch>
        </p:blipFill>
        <p:spPr>
          <a:xfrm>
            <a:off x="10417548" y="1389"/>
            <a:ext cx="1774451" cy="998609"/>
          </a:xfrm>
          <a:prstGeom prst="rect">
            <a:avLst/>
          </a:prstGeom>
        </p:spPr>
      </p:pic>
      <p:pic>
        <p:nvPicPr>
          <p:cNvPr id="12" name="Grafik 11" descr="Ein Bild, das Schrift, Text, Screenshot, Grafiken enthält.&#10;&#10;Automatisch generierte Beschreibung">
            <a:extLst>
              <a:ext uri="{FF2B5EF4-FFF2-40B4-BE49-F238E27FC236}">
                <a16:creationId xmlns:a16="http://schemas.microsoft.com/office/drawing/2014/main" id="{79EAFCB5-2CA4-437B-429E-9E476D313056}"/>
              </a:ext>
            </a:extLst>
          </p:cNvPr>
          <p:cNvPicPr/>
          <p:nvPr/>
        </p:nvPicPr>
        <p:blipFill>
          <a:blip r:embed="rId5"/>
          <a:stretch>
            <a:fillRect/>
          </a:stretch>
        </p:blipFill>
        <p:spPr>
          <a:xfrm>
            <a:off x="0" y="1"/>
            <a:ext cx="1657840" cy="999999"/>
          </a:xfrm>
          <a:prstGeom prst="rect">
            <a:avLst/>
          </a:prstGeom>
          <a:ln>
            <a:noFill/>
          </a:ln>
        </p:spPr>
      </p:pic>
      <p:pic>
        <p:nvPicPr>
          <p:cNvPr id="5" name="Grafik 4">
            <a:extLst>
              <a:ext uri="{FF2B5EF4-FFF2-40B4-BE49-F238E27FC236}">
                <a16:creationId xmlns:a16="http://schemas.microsoft.com/office/drawing/2014/main" id="{CAC4FEBA-421A-0190-D015-12D0895AF54C}"/>
              </a:ext>
            </a:extLst>
          </p:cNvPr>
          <p:cNvPicPr>
            <a:picLocks noChangeAspect="1"/>
          </p:cNvPicPr>
          <p:nvPr/>
        </p:nvPicPr>
        <p:blipFill rotWithShape="1">
          <a:blip r:embed="rId6"/>
          <a:srcRect r="456" b="1260"/>
          <a:stretch/>
        </p:blipFill>
        <p:spPr>
          <a:xfrm>
            <a:off x="423548" y="1745337"/>
            <a:ext cx="7233172" cy="4000992"/>
          </a:xfrm>
          <a:prstGeom prst="rect">
            <a:avLst/>
          </a:prstGeom>
        </p:spPr>
      </p:pic>
    </p:spTree>
    <p:extLst>
      <p:ext uri="{BB962C8B-B14F-4D97-AF65-F5344CB8AC3E}">
        <p14:creationId xmlns:p14="http://schemas.microsoft.com/office/powerpoint/2010/main" val="1103796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6D813-2E82-1ABF-C5FA-975A39085FA4}"/>
            </a:ext>
          </a:extLst>
        </p:cNvPr>
        <p:cNvGrpSpPr/>
        <p:nvPr/>
      </p:nvGrpSpPr>
      <p:grpSpPr>
        <a:xfrm>
          <a:off x="0" y="0"/>
          <a:ext cx="0" cy="0"/>
          <a:chOff x="0" y="0"/>
          <a:chExt cx="0" cy="0"/>
        </a:xfrm>
      </p:grpSpPr>
      <p:grpSp>
        <p:nvGrpSpPr>
          <p:cNvPr id="12" name="Gruppieren 11">
            <a:extLst>
              <a:ext uri="{FF2B5EF4-FFF2-40B4-BE49-F238E27FC236}">
                <a16:creationId xmlns:a16="http://schemas.microsoft.com/office/drawing/2014/main" id="{629D55A7-78F4-3B04-1C3F-E687E7ED9095}"/>
              </a:ext>
            </a:extLst>
          </p:cNvPr>
          <p:cNvGrpSpPr>
            <a:grpSpLocks noGrp="1" noUngrp="1" noRot="1" noMove="1" noResize="1"/>
          </p:cNvGrpSpPr>
          <p:nvPr/>
        </p:nvGrpSpPr>
        <p:grpSpPr>
          <a:xfrm>
            <a:off x="0" y="0"/>
            <a:ext cx="12210226" cy="6864138"/>
            <a:chOff x="0" y="0"/>
            <a:chExt cx="12210226" cy="6864138"/>
          </a:xfrm>
        </p:grpSpPr>
        <p:sp>
          <p:nvSpPr>
            <p:cNvPr id="10" name="Rechteck 9">
              <a:extLst>
                <a:ext uri="{FF2B5EF4-FFF2-40B4-BE49-F238E27FC236}">
                  <a16:creationId xmlns:a16="http://schemas.microsoft.com/office/drawing/2014/main" id="{71ED42C4-1EB4-8BF9-9098-FDF61EA32471}"/>
                </a:ext>
              </a:extLst>
            </p:cNvPr>
            <p:cNvSpPr>
              <a:spLocks noGrp="1" noRot="1" noMove="1" noResize="1" noEditPoints="1" noAdjustHandles="1" noChangeArrowheads="1" noChangeShapeType="1"/>
            </p:cNvSpPr>
            <p:nvPr/>
          </p:nvSpPr>
          <p:spPr>
            <a:xfrm>
              <a:off x="0"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811" dirty="0"/>
            </a:p>
          </p:txBody>
        </p:sp>
        <p:grpSp>
          <p:nvGrpSpPr>
            <p:cNvPr id="25" name="Gruppieren 24">
              <a:extLst>
                <a:ext uri="{FF2B5EF4-FFF2-40B4-BE49-F238E27FC236}">
                  <a16:creationId xmlns:a16="http://schemas.microsoft.com/office/drawing/2014/main" id="{6142DA0C-315D-9595-5BC8-0497387C9009}"/>
                </a:ext>
              </a:extLst>
            </p:cNvPr>
            <p:cNvGrpSpPr>
              <a:grpSpLocks noGrp="1" noUngrp="1" noRot="1" noMove="1" noResize="1"/>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E369DE9F-F575-FDBC-CF26-841696123357}"/>
                  </a:ext>
                </a:extLst>
              </p:cNvPr>
              <p:cNvSpPr>
                <a:spLocks noGrp="1" noRot="1" noMove="1" noResize="1" noEditPoints="1" noAdjustHandles="1" noChangeArrowheads="1" noChangeShapeType="1"/>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496DB7A8-C268-FEA4-D746-AD234EAB6D9F}"/>
                  </a:ext>
                </a:extLst>
              </p:cNvPr>
              <p:cNvPicPr>
                <a:picLocks noGrp="1" noRot="1" noChangeAspect="1" noMove="1" noResize="1" noEditPoints="1" noAdjustHandles="1" noChangeArrowheads="1" noChangeShapeType="1" noCrop="1"/>
              </p:cNvPicPr>
              <p:nvPr/>
            </p:nvPicPr>
            <p:blipFill>
              <a:blip r:embed="rId2"/>
              <a:stretch>
                <a:fillRect/>
              </a:stretch>
            </p:blipFill>
            <p:spPr>
              <a:xfrm>
                <a:off x="13981556" y="13852530"/>
                <a:ext cx="2276060" cy="1372904"/>
              </a:xfrm>
              <a:prstGeom prst="rect">
                <a:avLst/>
              </a:prstGeom>
              <a:ln>
                <a:noFill/>
              </a:ln>
            </p:spPr>
          </p:pic>
        </p:grpSp>
        <p:pic>
          <p:nvPicPr>
            <p:cNvPr id="6" name="Grafik 5">
              <a:extLst>
                <a:ext uri="{FF2B5EF4-FFF2-40B4-BE49-F238E27FC236}">
                  <a16:creationId xmlns:a16="http://schemas.microsoft.com/office/drawing/2014/main" id="{62D8D9F8-7877-CEDB-C7EB-DFC96633C7E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237607" y="0"/>
              <a:ext cx="1972619" cy="1110132"/>
            </a:xfrm>
            <a:prstGeom prst="rect">
              <a:avLst/>
            </a:prstGeom>
          </p:spPr>
        </p:pic>
        <p:sp>
          <p:nvSpPr>
            <p:cNvPr id="8" name="Eine Ecke des Rechtecks abrunden 7">
              <a:extLst>
                <a:ext uri="{FF2B5EF4-FFF2-40B4-BE49-F238E27FC236}">
                  <a16:creationId xmlns:a16="http://schemas.microsoft.com/office/drawing/2014/main" id="{A6956A65-6782-8AC8-F1E4-AB1B368A90AF}"/>
                </a:ext>
              </a:extLst>
            </p:cNvPr>
            <p:cNvSpPr>
              <a:spLocks noGrp="1" noRot="1" noMove="1" noResize="1" noEditPoints="1" noAdjustHandles="1" noChangeArrowheads="1" noChangeShapeType="1"/>
            </p:cNvSpPr>
            <p:nvPr/>
          </p:nvSpPr>
          <p:spPr>
            <a:xfrm>
              <a:off x="1" y="1549400"/>
              <a:ext cx="8597900" cy="5314738"/>
            </a:xfrm>
            <a:prstGeom prst="round1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9" name="Textfeld 8">
              <a:extLst>
                <a:ext uri="{FF2B5EF4-FFF2-40B4-BE49-F238E27FC236}">
                  <a16:creationId xmlns:a16="http://schemas.microsoft.com/office/drawing/2014/main" id="{9DC143D2-D98A-9293-ED40-7578F5A18ABB}"/>
                </a:ext>
              </a:extLst>
            </p:cNvPr>
            <p:cNvSpPr txBox="1">
              <a:spLocks noGrp="1" noRot="1" noMove="1" noResize="1" noEditPoints="1" noAdjustHandles="1" noChangeArrowheads="1" noChangeShapeType="1"/>
            </p:cNvSpPr>
            <p:nvPr/>
          </p:nvSpPr>
          <p:spPr>
            <a:xfrm>
              <a:off x="656662" y="2064769"/>
              <a:ext cx="5700713" cy="584775"/>
            </a:xfrm>
            <a:prstGeom prst="rect">
              <a:avLst/>
            </a:prstGeom>
            <a:noFill/>
          </p:spPr>
          <p:txBody>
            <a:bodyPr wrap="square" rtlCol="0">
              <a:spAutoFit/>
            </a:bodyPr>
            <a:lstStyle/>
            <a:p>
              <a:pPr algn="ctr"/>
              <a:r>
                <a:rPr lang="de-DE" sz="3200" b="1" dirty="0">
                  <a:solidFill>
                    <a:srgbClr val="0C4E66"/>
                  </a:solidFill>
                  <a:latin typeface="Kefa" panose="02000506000000020004" pitchFamily="2" charset="77"/>
                </a:rPr>
                <a:t>Marketing Tech Award 2024</a:t>
              </a:r>
            </a:p>
          </p:txBody>
        </p:sp>
        <p:sp>
          <p:nvSpPr>
            <p:cNvPr id="11" name="Textfeld 10">
              <a:extLst>
                <a:ext uri="{FF2B5EF4-FFF2-40B4-BE49-F238E27FC236}">
                  <a16:creationId xmlns:a16="http://schemas.microsoft.com/office/drawing/2014/main" id="{ED967FAD-2AC7-AB47-21CC-C6267F67A686}"/>
                </a:ext>
              </a:extLst>
            </p:cNvPr>
            <p:cNvSpPr txBox="1">
              <a:spLocks noGrp="1" noRot="1" noMove="1" noResize="1" noEditPoints="1" noAdjustHandles="1" noChangeArrowheads="1" noChangeShapeType="1"/>
            </p:cNvSpPr>
            <p:nvPr/>
          </p:nvSpPr>
          <p:spPr>
            <a:xfrm>
              <a:off x="656661" y="2921013"/>
              <a:ext cx="5700713" cy="3282117"/>
            </a:xfrm>
            <a:prstGeom prst="rect">
              <a:avLst/>
            </a:prstGeom>
            <a:noFill/>
          </p:spPr>
          <p:txBody>
            <a:bodyPr wrap="square" lIns="91440" tIns="45720" rIns="91440" bIns="45720" rtlCol="0" anchor="t">
              <a:spAutoFit/>
            </a:bodyPr>
            <a:lstStyle/>
            <a:p>
              <a:pPr>
                <a:lnSpc>
                  <a:spcPct val="120000"/>
                </a:lnSpc>
              </a:pPr>
              <a:r>
                <a:rPr lang="de-DE" sz="1400" dirty="0">
                  <a:solidFill>
                    <a:srgbClr val="0C4E66"/>
                  </a:solidFill>
                  <a:latin typeface="Roboto" panose="02000000000000000000" pitchFamily="2" charset="0"/>
                  <a:ea typeface="Roboto" panose="02000000000000000000" pitchFamily="2" charset="0"/>
                  <a:cs typeface="Roboto" panose="02000000000000000000" pitchFamily="2" charset="0"/>
                </a:rPr>
                <a:t>Wir stehen Ihnen gerne bei Fragen und Anregungen rund um den Marketing Tech Award 2024 zur Verfügung.</a:t>
              </a:r>
            </a:p>
            <a:p>
              <a:pPr>
                <a:lnSpc>
                  <a:spcPct val="120000"/>
                </a:lnSpc>
              </a:pPr>
              <a:endParaRPr lang="de-DE" sz="1400" dirty="0">
                <a:solidFill>
                  <a:srgbClr val="0C4E66"/>
                </a:solidFill>
                <a:latin typeface="Roboto Medium"/>
                <a:ea typeface="Roboto" panose="02000000000000000000" pitchFamily="2" charset="0"/>
                <a:cs typeface="Roboto" panose="02000000000000000000" pitchFamily="2" charset="0"/>
              </a:endParaRPr>
            </a:p>
            <a:p>
              <a:r>
                <a:rPr lang="de-DE" sz="1400" dirty="0">
                  <a:solidFill>
                    <a:srgbClr val="0C4E66"/>
                  </a:solidFill>
                  <a:latin typeface="Roboto Medium"/>
                  <a:ea typeface="+mn-lt"/>
                  <a:cs typeface="+mn-lt"/>
                </a:rPr>
                <a:t>Anja </a:t>
              </a:r>
              <a:r>
                <a:rPr lang="de-DE" sz="1400" err="1">
                  <a:solidFill>
                    <a:srgbClr val="0C4E66"/>
                  </a:solidFill>
                  <a:latin typeface="Roboto Medium"/>
                  <a:ea typeface="+mn-lt"/>
                  <a:cs typeface="+mn-lt"/>
                </a:rPr>
                <a:t>Ehrke</a:t>
              </a:r>
              <a:endParaRPr lang="de-DE">
                <a:latin typeface="Roboto Medium"/>
                <a:ea typeface="Roboto Medium"/>
                <a:cs typeface="Roboto Medium"/>
              </a:endParaRPr>
            </a:p>
            <a:p>
              <a:r>
                <a:rPr lang="de-DE" sz="1400" dirty="0">
                  <a:solidFill>
                    <a:srgbClr val="0C4E66"/>
                  </a:solidFill>
                  <a:latin typeface="Roboto Light"/>
                  <a:ea typeface="+mn-lt"/>
                  <a:cs typeface="+mn-lt"/>
                </a:rPr>
                <a:t>Senior Projektmanagerin Events</a:t>
              </a:r>
              <a:endParaRPr lang="de-DE">
                <a:latin typeface="Roboto Light"/>
                <a:ea typeface="Roboto Medium"/>
                <a:cs typeface="Roboto Medium"/>
              </a:endParaRPr>
            </a:p>
            <a:p>
              <a:endParaRPr lang="de-DE" dirty="0">
                <a:latin typeface="Roboto Medium"/>
                <a:ea typeface="Roboto Medium"/>
                <a:cs typeface="Roboto Medium"/>
              </a:endParaRPr>
            </a:p>
            <a:p>
              <a:r>
                <a:rPr lang="de-DE" sz="1400" dirty="0">
                  <a:solidFill>
                    <a:srgbClr val="0C4E66"/>
                  </a:solidFill>
                  <a:latin typeface="Roboto Medium"/>
                  <a:ea typeface="+mn-lt"/>
                  <a:cs typeface="+mn-lt"/>
                  <a:hlinkClick r:id="rId5"/>
                </a:rPr>
                <a:t>anja.ehrke@marketingtechlab.de</a:t>
              </a:r>
              <a:endParaRPr lang="de-DE">
                <a:latin typeface="Roboto Medium"/>
                <a:ea typeface="Roboto Medium"/>
                <a:cs typeface="Roboto Medium"/>
              </a:endParaRPr>
            </a:p>
            <a:p>
              <a:r>
                <a:rPr lang="de-DE" sz="1400" dirty="0">
                  <a:solidFill>
                    <a:srgbClr val="0C4E66"/>
                  </a:solidFill>
                  <a:latin typeface="Roboto Light"/>
                  <a:ea typeface="+mn-lt"/>
                  <a:cs typeface="+mn-lt"/>
                </a:rPr>
                <a:t>Telefon: +49 (0)160 9069 2994</a:t>
              </a:r>
              <a:endParaRPr lang="de-DE" dirty="0">
                <a:solidFill>
                  <a:srgbClr val="000000"/>
                </a:solidFill>
                <a:latin typeface="Roboto Light"/>
                <a:ea typeface="Roboto" panose="02000000000000000000" pitchFamily="2" charset="0"/>
                <a:cs typeface="Roboto" panose="02000000000000000000" pitchFamily="2" charset="0"/>
              </a:endParaRPr>
            </a:p>
            <a:p>
              <a:pPr>
                <a:lnSpc>
                  <a:spcPct val="120000"/>
                </a:lnSpc>
              </a:pPr>
              <a:endParaRPr lang="de-DE" sz="1400" b="1" dirty="0">
                <a:solidFill>
                  <a:srgbClr val="0C4E66"/>
                </a:solidFill>
                <a:latin typeface="Kefa" panose="02000506000000020004" pitchFamily="2" charset="77"/>
                <a:ea typeface="Roboto" panose="02000000000000000000" pitchFamily="2" charset="0"/>
                <a:cs typeface="Roboto" panose="02000000000000000000" pitchFamily="2" charset="0"/>
              </a:endParaRPr>
            </a:p>
            <a:p>
              <a:pPr>
                <a:lnSpc>
                  <a:spcPct val="120000"/>
                </a:lnSpc>
              </a:pPr>
              <a:r>
                <a:rPr lang="de-DE" sz="1400" b="1" dirty="0" err="1">
                  <a:solidFill>
                    <a:srgbClr val="0C4E66"/>
                  </a:solidFill>
                  <a:latin typeface="Kefa"/>
                  <a:ea typeface="Roboto"/>
                  <a:cs typeface="Roboto"/>
                </a:rPr>
                <a:t>MarketingTechLab</a:t>
              </a:r>
              <a:r>
                <a:rPr lang="de-DE" sz="1400" b="1" dirty="0">
                  <a:solidFill>
                    <a:srgbClr val="0C4E66"/>
                  </a:solidFill>
                  <a:latin typeface="Kefa"/>
                  <a:ea typeface="Roboto"/>
                  <a:cs typeface="Roboto"/>
                </a:rPr>
                <a:t> GmbH</a:t>
              </a:r>
              <a:endParaRPr lang="de-DE" sz="1400" dirty="0">
                <a:solidFill>
                  <a:srgbClr val="0C4E66"/>
                </a:solidFill>
                <a:latin typeface="Kefa" panose="02000506000000020004" pitchFamily="2" charset="77"/>
                <a:ea typeface="Roboto" panose="02000000000000000000" pitchFamily="2" charset="0"/>
                <a:cs typeface="Roboto" panose="02000000000000000000" pitchFamily="2" charset="0"/>
              </a:endParaRPr>
            </a:p>
            <a:p>
              <a:pPr>
                <a:lnSpc>
                  <a:spcPct val="120000"/>
                </a:lnSpc>
              </a:pPr>
              <a:r>
                <a:rPr lang="de-DE" sz="1400" dirty="0" err="1">
                  <a:solidFill>
                    <a:srgbClr val="0C4E66"/>
                  </a:solidFill>
                  <a:latin typeface="Kefa" panose="02000506000000020004" pitchFamily="2" charset="77"/>
                  <a:ea typeface="Roboto" panose="02000000000000000000" pitchFamily="2" charset="0"/>
                  <a:cs typeface="Roboto" panose="02000000000000000000" pitchFamily="2" charset="0"/>
                </a:rPr>
                <a:t>Sierichstraße</a:t>
              </a:r>
              <a:r>
                <a:rPr lang="de-DE" sz="1400" dirty="0">
                  <a:solidFill>
                    <a:srgbClr val="0C4E66"/>
                  </a:solidFill>
                  <a:latin typeface="Kefa" panose="02000506000000020004" pitchFamily="2" charset="77"/>
                  <a:ea typeface="Roboto" panose="02000000000000000000" pitchFamily="2" charset="0"/>
                  <a:cs typeface="Roboto" panose="02000000000000000000" pitchFamily="2" charset="0"/>
                </a:rPr>
                <a:t> 8</a:t>
              </a:r>
            </a:p>
            <a:p>
              <a:pPr>
                <a:lnSpc>
                  <a:spcPct val="120000"/>
                </a:lnSpc>
              </a:pPr>
              <a:r>
                <a:rPr lang="de-DE" sz="1400" dirty="0">
                  <a:solidFill>
                    <a:srgbClr val="0C4E66"/>
                  </a:solidFill>
                  <a:latin typeface="Kefa" panose="02000506000000020004" pitchFamily="2" charset="77"/>
                  <a:ea typeface="Roboto" panose="02000000000000000000" pitchFamily="2" charset="0"/>
                  <a:cs typeface="Roboto" panose="02000000000000000000" pitchFamily="2" charset="0"/>
                </a:rPr>
                <a:t>22301 Hamburg</a:t>
              </a:r>
            </a:p>
            <a:p>
              <a:pPr>
                <a:lnSpc>
                  <a:spcPct val="120000"/>
                </a:lnSpc>
              </a:pPr>
              <a:r>
                <a:rPr lang="de-DE" sz="1400" dirty="0">
                  <a:solidFill>
                    <a:srgbClr val="0C4E66"/>
                  </a:solidFill>
                  <a:latin typeface="Kefa"/>
                  <a:ea typeface="Roboto"/>
                  <a:cs typeface="Roboto"/>
                </a:rPr>
                <a:t>marketingtechlab.de</a:t>
              </a:r>
            </a:p>
          </p:txBody>
        </p:sp>
      </p:grpSp>
    </p:spTree>
    <p:extLst>
      <p:ext uri="{BB962C8B-B14F-4D97-AF65-F5344CB8AC3E}">
        <p14:creationId xmlns:p14="http://schemas.microsoft.com/office/powerpoint/2010/main" val="144155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F8EE1-18C8-A0D8-3258-6A6264DB4D13}"/>
            </a:ext>
          </a:extLst>
        </p:cNvPr>
        <p:cNvGrpSpPr/>
        <p:nvPr/>
      </p:nvGrpSpPr>
      <p:grpSpPr>
        <a:xfrm>
          <a:off x="0" y="0"/>
          <a:ext cx="0" cy="0"/>
          <a:chOff x="0" y="0"/>
          <a:chExt cx="0" cy="0"/>
        </a:xfrm>
      </p:grpSpPr>
      <p:grpSp>
        <p:nvGrpSpPr>
          <p:cNvPr id="50" name="Gruppieren 49">
            <a:extLst>
              <a:ext uri="{FF2B5EF4-FFF2-40B4-BE49-F238E27FC236}">
                <a16:creationId xmlns:a16="http://schemas.microsoft.com/office/drawing/2014/main" id="{DFEA6EA7-7974-B473-C979-005B99F80821}"/>
              </a:ext>
            </a:extLst>
          </p:cNvPr>
          <p:cNvGrpSpPr>
            <a:grpSpLocks noGrp="1" noUngrp="1" noRot="1" noMove="1" noResize="1"/>
          </p:cNvGrpSpPr>
          <p:nvPr/>
        </p:nvGrpSpPr>
        <p:grpSpPr>
          <a:xfrm>
            <a:off x="0" y="0"/>
            <a:ext cx="12210226" cy="6864138"/>
            <a:chOff x="0" y="0"/>
            <a:chExt cx="12210226" cy="6864138"/>
          </a:xfrm>
        </p:grpSpPr>
        <p:sp>
          <p:nvSpPr>
            <p:cNvPr id="10" name="Rechteck 9">
              <a:extLst>
                <a:ext uri="{FF2B5EF4-FFF2-40B4-BE49-F238E27FC236}">
                  <a16:creationId xmlns:a16="http://schemas.microsoft.com/office/drawing/2014/main" id="{F7D55F4B-F126-A918-2DE1-B82942409E4A}"/>
                </a:ext>
              </a:extLst>
            </p:cNvPr>
            <p:cNvSpPr>
              <a:spLocks noGrp="1" noRot="1" noMove="1" noResize="1" noEditPoints="1" noAdjustHandles="1" noChangeArrowheads="1" noChangeShapeType="1"/>
            </p:cNvSpPr>
            <p:nvPr/>
          </p:nvSpPr>
          <p:spPr>
            <a:xfrm>
              <a:off x="0"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B1CFD9C7-95F0-033A-BB34-5D3C0CCE8FE1}"/>
                </a:ext>
              </a:extLst>
            </p:cNvPr>
            <p:cNvGrpSpPr>
              <a:grpSpLocks noGrp="1" noUngrp="1" noRot="1" noMove="1" noResize="1"/>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99A1021C-2138-3F4F-D962-B823D10880A6}"/>
                  </a:ext>
                </a:extLst>
              </p:cNvPr>
              <p:cNvSpPr>
                <a:spLocks noGrp="1" noRot="1" noMove="1" noResize="1" noEditPoints="1" noAdjustHandles="1" noChangeArrowheads="1" noChangeShapeType="1"/>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037F039E-B31C-4CBF-C040-857316416A05}"/>
                  </a:ext>
                </a:extLst>
              </p:cNvPr>
              <p:cNvPicPr>
                <a:picLocks noGrp="1" noRot="1" noChangeAspect="1" noMove="1" noResize="1" noEditPoints="1" noAdjustHandles="1" noChangeArrowheads="1" noChangeShapeType="1" noCrop="1"/>
              </p:cNvPicPr>
              <p:nvPr/>
            </p:nvPicPr>
            <p:blipFill>
              <a:blip r:embed="rId2"/>
              <a:stretch>
                <a:fillRect/>
              </a:stretch>
            </p:blipFill>
            <p:spPr>
              <a:xfrm>
                <a:off x="13981556" y="13852530"/>
                <a:ext cx="2276060" cy="1372904"/>
              </a:xfrm>
              <a:prstGeom prst="rect">
                <a:avLst/>
              </a:prstGeom>
              <a:ln>
                <a:noFill/>
              </a:ln>
            </p:spPr>
          </p:pic>
        </p:grpSp>
        <p:pic>
          <p:nvPicPr>
            <p:cNvPr id="6" name="Grafik 5">
              <a:extLst>
                <a:ext uri="{FF2B5EF4-FFF2-40B4-BE49-F238E27FC236}">
                  <a16:creationId xmlns:a16="http://schemas.microsoft.com/office/drawing/2014/main" id="{413B0C3A-C488-7FB4-242F-685C82E4300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237607" y="0"/>
              <a:ext cx="1972619" cy="1110132"/>
            </a:xfrm>
            <a:prstGeom prst="rect">
              <a:avLst/>
            </a:prstGeom>
          </p:spPr>
        </p:pic>
        <p:sp>
          <p:nvSpPr>
            <p:cNvPr id="5" name="Eine Ecke des Rechtecks abrunden 4">
              <a:extLst>
                <a:ext uri="{FF2B5EF4-FFF2-40B4-BE49-F238E27FC236}">
                  <a16:creationId xmlns:a16="http://schemas.microsoft.com/office/drawing/2014/main" id="{10B60527-0F04-2672-CB00-A6EDCB8F089D}"/>
                </a:ext>
              </a:extLst>
            </p:cNvPr>
            <p:cNvSpPr>
              <a:spLocks/>
            </p:cNvSpPr>
            <p:nvPr/>
          </p:nvSpPr>
          <p:spPr>
            <a:xfrm>
              <a:off x="1" y="1549400"/>
              <a:ext cx="8597900" cy="5314738"/>
            </a:xfrm>
            <a:prstGeom prst="round1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7" name="Textfeld 6">
              <a:extLst>
                <a:ext uri="{FF2B5EF4-FFF2-40B4-BE49-F238E27FC236}">
                  <a16:creationId xmlns:a16="http://schemas.microsoft.com/office/drawing/2014/main" id="{FCFB1CE6-1ABC-12E4-F0A3-3390299A422E}"/>
                </a:ext>
              </a:extLst>
            </p:cNvPr>
            <p:cNvSpPr txBox="1">
              <a:spLocks noGrp="1" noRot="1" noMove="1" noResize="1" noEditPoints="1" noAdjustHandles="1" noChangeArrowheads="1" noChangeShapeType="1"/>
            </p:cNvSpPr>
            <p:nvPr/>
          </p:nvSpPr>
          <p:spPr>
            <a:xfrm>
              <a:off x="656662" y="2064769"/>
              <a:ext cx="5700713" cy="584775"/>
            </a:xfrm>
            <a:prstGeom prst="rect">
              <a:avLst/>
            </a:prstGeom>
            <a:noFill/>
          </p:spPr>
          <p:txBody>
            <a:bodyPr wrap="square" rtlCol="0">
              <a:spAutoFit/>
            </a:bodyPr>
            <a:lstStyle/>
            <a:p>
              <a:pPr algn="ctr"/>
              <a:r>
                <a:rPr lang="de-DE" sz="3200" b="1" dirty="0">
                  <a:solidFill>
                    <a:srgbClr val="0C4E66"/>
                  </a:solidFill>
                  <a:latin typeface="Kefa" panose="02000506000000020004" pitchFamily="2" charset="77"/>
                </a:rPr>
                <a:t>Marketing Tech Award 2024</a:t>
              </a:r>
            </a:p>
          </p:txBody>
        </p:sp>
        <p:sp>
          <p:nvSpPr>
            <p:cNvPr id="8" name="Textfeld 7">
              <a:extLst>
                <a:ext uri="{FF2B5EF4-FFF2-40B4-BE49-F238E27FC236}">
                  <a16:creationId xmlns:a16="http://schemas.microsoft.com/office/drawing/2014/main" id="{D6E05459-3A6C-FF0E-0C27-9DF914F0D0D2}"/>
                </a:ext>
              </a:extLst>
            </p:cNvPr>
            <p:cNvSpPr txBox="1">
              <a:spLocks/>
            </p:cNvSpPr>
            <p:nvPr/>
          </p:nvSpPr>
          <p:spPr>
            <a:xfrm>
              <a:off x="656661" y="2921013"/>
              <a:ext cx="5700713" cy="3689023"/>
            </a:xfrm>
            <a:prstGeom prst="rect">
              <a:avLst/>
            </a:prstGeom>
            <a:noFill/>
          </p:spPr>
          <p:txBody>
            <a:bodyPr wrap="square" lIns="91440" tIns="45720" rIns="91440" bIns="45720" rtlCol="0" anchor="t">
              <a:spAutoFit/>
            </a:bodyPr>
            <a:lstStyle/>
            <a:p>
              <a:pPr>
                <a:lnSpc>
                  <a:spcPct val="120000"/>
                </a:lnSpc>
              </a:pPr>
              <a:r>
                <a:rPr lang="de-DE" sz="1400" dirty="0">
                  <a:solidFill>
                    <a:srgbClr val="0C4E66"/>
                  </a:solidFill>
                  <a:latin typeface="Kefa" panose="02000506000000020004" pitchFamily="2" charset="77"/>
                  <a:ea typeface="Roboto" panose="02000000000000000000" pitchFamily="2" charset="0"/>
                  <a:cs typeface="Roboto" panose="02000000000000000000" pitchFamily="2" charset="0"/>
                </a:rPr>
                <a:t>Einreichungsprozess</a:t>
              </a:r>
            </a:p>
            <a:p>
              <a:pPr>
                <a:lnSpc>
                  <a:spcPct val="120000"/>
                </a:lnSpc>
              </a:pPr>
              <a:endParaRPr lang="de-DE" sz="1400" b="1" dirty="0">
                <a:solidFill>
                  <a:srgbClr val="0C4E66"/>
                </a:solidFill>
                <a:latin typeface="Roboto" panose="02000000000000000000" pitchFamily="2" charset="0"/>
                <a:ea typeface="Roboto" panose="02000000000000000000" pitchFamily="2" charset="0"/>
                <a:cs typeface="Roboto" panose="02000000000000000000" pitchFamily="2" charset="0"/>
              </a:endParaRPr>
            </a:p>
            <a:p>
              <a:pPr>
                <a:lnSpc>
                  <a:spcPct val="120000"/>
                </a:lnSpc>
              </a:pPr>
              <a:r>
                <a:rPr lang="de-DE" sz="1400" dirty="0">
                  <a:solidFill>
                    <a:srgbClr val="0C4E66"/>
                  </a:solidFill>
                  <a:latin typeface="Roboto"/>
                  <a:ea typeface="Roboto"/>
                  <a:cs typeface="Roboto"/>
                </a:rPr>
                <a:t>Die Bewerbungsphase des Marketing Tech Awards 2024 läuft bis zum 16. August. Nach Ende der Einreichungsfrist werden alle Bewerbungen von einer gezielt ausgewählten Jury bewertet. Die Bewertungskriterien der Awards-Jury finden Sie auf den nächsten Folien. Anhand der Bewertungen ermittelt die Jury drei Finalisten, die ihre Cases auf dem Marketing Tech Summit am 08. und 09. Oktober vorstellen. Nach der Vorstellung findet die finale Bewertung durch die Summit-Teilnehmer statt. Anschließend wird der Marketing Tech Award 2024 verliehen.</a:t>
              </a:r>
            </a:p>
            <a:p>
              <a:pPr>
                <a:lnSpc>
                  <a:spcPct val="120000"/>
                </a:lnSpc>
              </a:pPr>
              <a:br>
                <a:rPr lang="de-DE" sz="1400" dirty="0">
                  <a:solidFill>
                    <a:srgbClr val="0C4E66"/>
                  </a:solidFill>
                  <a:latin typeface="Roboto" panose="02000000000000000000" pitchFamily="2" charset="0"/>
                  <a:ea typeface="Roboto" panose="02000000000000000000" pitchFamily="2" charset="0"/>
                  <a:cs typeface="Roboto" panose="02000000000000000000" pitchFamily="2" charset="0"/>
                </a:rPr>
              </a:br>
              <a:r>
                <a:rPr lang="de-DE" sz="1400" dirty="0">
                  <a:solidFill>
                    <a:srgbClr val="0C4E66"/>
                  </a:solidFill>
                  <a:latin typeface="Roboto" panose="02000000000000000000" pitchFamily="2" charset="0"/>
                  <a:ea typeface="Roboto" panose="02000000000000000000" pitchFamily="2" charset="0"/>
                  <a:cs typeface="Roboto" panose="02000000000000000000" pitchFamily="2" charset="0"/>
                </a:rPr>
                <a:t>Wir werden die Finalisten rechtzeitig über ihre Teilnahme informieren.</a:t>
              </a:r>
            </a:p>
            <a:p>
              <a:pPr>
                <a:lnSpc>
                  <a:spcPct val="120000"/>
                </a:lnSpc>
              </a:pPr>
              <a:endParaRPr lang="de-DE" sz="1400" b="1" dirty="0">
                <a:solidFill>
                  <a:srgbClr val="0C4E66"/>
                </a:solidFill>
                <a:latin typeface="Kefa" panose="02000506000000020004" pitchFamily="2" charset="77"/>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68419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233E-815C-40B7-8CB0-5E487E61A1B4}"/>
            </a:ext>
          </a:extLst>
        </p:cNvPr>
        <p:cNvGrpSpPr/>
        <p:nvPr/>
      </p:nvGrpSpPr>
      <p:grpSpPr>
        <a:xfrm>
          <a:off x="0" y="0"/>
          <a:ext cx="0" cy="0"/>
          <a:chOff x="0" y="0"/>
          <a:chExt cx="0" cy="0"/>
        </a:xfrm>
      </p:grpSpPr>
      <p:pic>
        <p:nvPicPr>
          <p:cNvPr id="6" name="Grafik 5">
            <a:extLst>
              <a:ext uri="{FF2B5EF4-FFF2-40B4-BE49-F238E27FC236}">
                <a16:creationId xmlns:a16="http://schemas.microsoft.com/office/drawing/2014/main" id="{7049150F-7B43-81AB-DC03-863B403B8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7607" y="0"/>
            <a:ext cx="1972619" cy="1110132"/>
          </a:xfrm>
          <a:prstGeom prst="rect">
            <a:avLst/>
          </a:prstGeom>
        </p:spPr>
      </p:pic>
      <p:grpSp>
        <p:nvGrpSpPr>
          <p:cNvPr id="7" name="Gruppieren 6">
            <a:extLst>
              <a:ext uri="{FF2B5EF4-FFF2-40B4-BE49-F238E27FC236}">
                <a16:creationId xmlns:a16="http://schemas.microsoft.com/office/drawing/2014/main" id="{D4F00948-9D30-0ADF-A67C-0DBD8067779E}"/>
              </a:ext>
            </a:extLst>
          </p:cNvPr>
          <p:cNvGrpSpPr/>
          <p:nvPr/>
        </p:nvGrpSpPr>
        <p:grpSpPr>
          <a:xfrm>
            <a:off x="0" y="1385"/>
            <a:ext cx="12192000" cy="6856618"/>
            <a:chOff x="0" y="1385"/>
            <a:chExt cx="12192000" cy="6856618"/>
          </a:xfrm>
        </p:grpSpPr>
        <p:sp>
          <p:nvSpPr>
            <p:cNvPr id="10" name="Rechteck 9">
              <a:extLst>
                <a:ext uri="{FF2B5EF4-FFF2-40B4-BE49-F238E27FC236}">
                  <a16:creationId xmlns:a16="http://schemas.microsoft.com/office/drawing/2014/main" id="{80EBA5BF-B200-7874-D525-C4CB2026B34D}"/>
                </a:ext>
              </a:extLst>
            </p:cNvPr>
            <p:cNvSpPr>
              <a:spLocks/>
            </p:cNvSpPr>
            <p:nvPr/>
          </p:nvSpPr>
          <p:spPr>
            <a:xfrm>
              <a:off x="0"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5D2EE0D7-0A0E-F7E8-E80C-64AB905AABD3}"/>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7284742D-9050-E02F-1B1E-B1B3C5EE01D2}"/>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63337CFC-5A3A-03DE-AEB3-929B903C298E}"/>
                  </a:ext>
                </a:extLst>
              </p:cNvPr>
              <p:cNvPicPr>
                <a:picLocks noChangeAspect="1"/>
              </p:cNvPicPr>
              <p:nvPr/>
            </p:nvPicPr>
            <p:blipFill>
              <a:blip r:embed="rId4"/>
              <a:stretch>
                <a:fillRect/>
              </a:stretch>
            </p:blipFill>
            <p:spPr>
              <a:xfrm>
                <a:off x="13981556" y="13852530"/>
                <a:ext cx="2276060" cy="1372904"/>
              </a:xfrm>
              <a:prstGeom prst="rect">
                <a:avLst/>
              </a:prstGeom>
              <a:ln>
                <a:noFill/>
              </a:ln>
            </p:spPr>
          </p:pic>
        </p:grpSp>
        <p:pic>
          <p:nvPicPr>
            <p:cNvPr id="1028" name="Picture 4">
              <a:extLst>
                <a:ext uri="{FF2B5EF4-FFF2-40B4-BE49-F238E27FC236}">
                  <a16:creationId xmlns:a16="http://schemas.microsoft.com/office/drawing/2014/main" id="{D9A92C43-C6A8-392B-71B8-EE67DFB3FA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1927" y="1485009"/>
              <a:ext cx="1269364" cy="3914104"/>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3D10A3C8-FF59-BDEE-3ED9-0345A4D296DE}"/>
                </a:ext>
              </a:extLst>
            </p:cNvPr>
            <p:cNvSpPr>
              <a:spLocks/>
            </p:cNvSpPr>
            <p:nvPr/>
          </p:nvSpPr>
          <p:spPr>
            <a:xfrm>
              <a:off x="1647878" y="2123067"/>
              <a:ext cx="956441" cy="956441"/>
            </a:xfrm>
            <a:prstGeom prst="ellipse">
              <a:avLst/>
            </a:prstGeom>
            <a:solidFill>
              <a:srgbClr val="2EB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0" name="Picture 6">
              <a:extLst>
                <a:ext uri="{FF2B5EF4-FFF2-40B4-BE49-F238E27FC236}">
                  <a16:creationId xmlns:a16="http://schemas.microsoft.com/office/drawing/2014/main" id="{162130F2-A70A-D3CF-5C1C-C8DA67BE9E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69837" y="1324662"/>
              <a:ext cx="1373368" cy="4234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8B4A7F3-497F-781A-EA44-7FD7862506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35500" y="1207887"/>
              <a:ext cx="1449111" cy="44683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932815F-85D1-DAE0-F832-01EFD48CF1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78376" y="1210267"/>
              <a:ext cx="1448339" cy="44659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0E91164-69CE-934F-1CA2-8AE8611CB8E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23289" y="1197377"/>
              <a:ext cx="1455884" cy="44892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1108885-77DE-4A6D-40B0-9983E0DB5B3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73667" y="1250816"/>
              <a:ext cx="1421223" cy="438235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26BF4D9A-3A4F-C623-7F7E-6001003D047D}"/>
                </a:ext>
              </a:extLst>
            </p:cNvPr>
            <p:cNvSpPr>
              <a:spLocks/>
            </p:cNvSpPr>
            <p:nvPr/>
          </p:nvSpPr>
          <p:spPr>
            <a:xfrm>
              <a:off x="2979714" y="4048952"/>
              <a:ext cx="956441" cy="956441"/>
            </a:xfrm>
            <a:prstGeom prst="ellipse">
              <a:avLst/>
            </a:prstGeom>
            <a:solidFill>
              <a:srgbClr val="C4C3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0315B7A9-D1E8-6E3E-6A6B-C4B063855C67}"/>
                </a:ext>
              </a:extLst>
            </p:cNvPr>
            <p:cNvSpPr>
              <a:spLocks/>
            </p:cNvSpPr>
            <p:nvPr/>
          </p:nvSpPr>
          <p:spPr>
            <a:xfrm>
              <a:off x="4401293" y="1980875"/>
              <a:ext cx="956441" cy="956441"/>
            </a:xfrm>
            <a:prstGeom prst="ellipse">
              <a:avLst/>
            </a:prstGeom>
            <a:solidFill>
              <a:srgbClr val="8686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F5C69E34-7A92-0C2A-E603-7C7AA54AE7A1}"/>
                </a:ext>
              </a:extLst>
            </p:cNvPr>
            <p:cNvSpPr>
              <a:spLocks/>
            </p:cNvSpPr>
            <p:nvPr/>
          </p:nvSpPr>
          <p:spPr>
            <a:xfrm>
              <a:off x="5834162" y="4116804"/>
              <a:ext cx="956441" cy="956441"/>
            </a:xfrm>
            <a:prstGeom prst="ellipse">
              <a:avLst/>
            </a:prstGeom>
            <a:solidFill>
              <a:srgbClr val="037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D4CE938F-9856-42A4-F741-7A4540FB48FC}"/>
                </a:ext>
              </a:extLst>
            </p:cNvPr>
            <p:cNvSpPr>
              <a:spLocks/>
            </p:cNvSpPr>
            <p:nvPr/>
          </p:nvSpPr>
          <p:spPr>
            <a:xfrm>
              <a:off x="7302254" y="1980875"/>
              <a:ext cx="956441" cy="956441"/>
            </a:xfrm>
            <a:prstGeom prst="ellipse">
              <a:avLst/>
            </a:prstGeom>
            <a:solidFill>
              <a:srgbClr val="224F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DF9C0B52-94A1-C01C-0156-F8AF18E93142}"/>
                </a:ext>
              </a:extLst>
            </p:cNvPr>
            <p:cNvSpPr>
              <a:spLocks/>
            </p:cNvSpPr>
            <p:nvPr/>
          </p:nvSpPr>
          <p:spPr>
            <a:xfrm>
              <a:off x="8648056" y="4001190"/>
              <a:ext cx="1072055" cy="1072055"/>
            </a:xfrm>
            <a:prstGeom prst="ellipse">
              <a:avLst/>
            </a:prstGeom>
            <a:solidFill>
              <a:srgbClr val="F8A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5A6E2163-9104-0A7A-09AB-861D86CC7344}"/>
                </a:ext>
              </a:extLst>
            </p:cNvPr>
            <p:cNvSpPr txBox="1">
              <a:spLocks/>
            </p:cNvSpPr>
            <p:nvPr/>
          </p:nvSpPr>
          <p:spPr>
            <a:xfrm>
              <a:off x="1733040" y="2324289"/>
              <a:ext cx="795082" cy="400110"/>
            </a:xfrm>
            <a:prstGeom prst="rect">
              <a:avLst/>
            </a:prstGeom>
            <a:noFill/>
          </p:spPr>
          <p:txBody>
            <a:bodyPr wrap="square">
              <a:spAutoFit/>
            </a:bodyPr>
            <a:lstStyle/>
            <a:p>
              <a:pPr algn="ctr"/>
              <a:r>
                <a:rPr lang="de-DE" sz="1000" b="1" dirty="0">
                  <a:solidFill>
                    <a:schemeClr val="bg1"/>
                  </a:solidFill>
                  <a:latin typeface="Kefa" panose="02000506000000020004" pitchFamily="2" charset="77"/>
                  <a:ea typeface="Roboto" panose="02000000000000000000" pitchFamily="2" charset="0"/>
                  <a:cs typeface="Roboto" panose="02000000000000000000" pitchFamily="2" charset="0"/>
                </a:rPr>
                <a:t>bis 16.08.</a:t>
              </a:r>
              <a:endParaRPr lang="de-DE" sz="1000" b="1" dirty="0">
                <a:solidFill>
                  <a:schemeClr val="bg1"/>
                </a:solidFill>
                <a:latin typeface="Kefa" panose="02000506000000020004" pitchFamily="2" charset="77"/>
              </a:endParaRPr>
            </a:p>
          </p:txBody>
        </p:sp>
        <p:sp>
          <p:nvSpPr>
            <p:cNvPr id="22" name="Textfeld 21">
              <a:extLst>
                <a:ext uri="{FF2B5EF4-FFF2-40B4-BE49-F238E27FC236}">
                  <a16:creationId xmlns:a16="http://schemas.microsoft.com/office/drawing/2014/main" id="{15695D7D-005A-9BC0-E387-69C02F9CE286}"/>
                </a:ext>
              </a:extLst>
            </p:cNvPr>
            <p:cNvSpPr txBox="1">
              <a:spLocks/>
            </p:cNvSpPr>
            <p:nvPr/>
          </p:nvSpPr>
          <p:spPr>
            <a:xfrm>
              <a:off x="3060159" y="4404060"/>
              <a:ext cx="795082" cy="246221"/>
            </a:xfrm>
            <a:prstGeom prst="rect">
              <a:avLst/>
            </a:prstGeom>
            <a:noFill/>
          </p:spPr>
          <p:txBody>
            <a:bodyPr wrap="square">
              <a:spAutoFit/>
            </a:bodyPr>
            <a:lstStyle/>
            <a:p>
              <a:pPr algn="ctr"/>
              <a:r>
                <a:rPr lang="de-DE" sz="1000" b="1" dirty="0">
                  <a:solidFill>
                    <a:schemeClr val="bg1"/>
                  </a:solidFill>
                  <a:latin typeface="Kefa" panose="02000506000000020004" pitchFamily="2" charset="77"/>
                  <a:ea typeface="Roboto" panose="02000000000000000000" pitchFamily="2" charset="0"/>
                  <a:cs typeface="Roboto" panose="02000000000000000000" pitchFamily="2" charset="0"/>
                </a:rPr>
                <a:t>16.08.</a:t>
              </a:r>
              <a:endParaRPr lang="de-DE" sz="1000" b="1" dirty="0">
                <a:solidFill>
                  <a:schemeClr val="bg1"/>
                </a:solidFill>
                <a:latin typeface="Kefa" panose="02000506000000020004" pitchFamily="2" charset="77"/>
              </a:endParaRPr>
            </a:p>
          </p:txBody>
        </p:sp>
        <p:sp>
          <p:nvSpPr>
            <p:cNvPr id="23" name="Textfeld 22">
              <a:extLst>
                <a:ext uri="{FF2B5EF4-FFF2-40B4-BE49-F238E27FC236}">
                  <a16:creationId xmlns:a16="http://schemas.microsoft.com/office/drawing/2014/main" id="{3FA7BE33-6C48-6FBE-AC79-0552BC3D37D6}"/>
                </a:ext>
              </a:extLst>
            </p:cNvPr>
            <p:cNvSpPr txBox="1">
              <a:spLocks/>
            </p:cNvSpPr>
            <p:nvPr/>
          </p:nvSpPr>
          <p:spPr>
            <a:xfrm>
              <a:off x="4490604" y="2313453"/>
              <a:ext cx="795082" cy="246221"/>
            </a:xfrm>
            <a:prstGeom prst="rect">
              <a:avLst/>
            </a:prstGeom>
            <a:noFill/>
          </p:spPr>
          <p:txBody>
            <a:bodyPr wrap="square">
              <a:spAutoFit/>
            </a:bodyPr>
            <a:lstStyle/>
            <a:p>
              <a:pPr algn="ctr"/>
              <a:r>
                <a:rPr lang="de-DE" sz="1000" b="1" dirty="0">
                  <a:solidFill>
                    <a:schemeClr val="bg1"/>
                  </a:solidFill>
                  <a:latin typeface="Kefa" panose="02000506000000020004" pitchFamily="2" charset="77"/>
                  <a:ea typeface="Roboto" panose="02000000000000000000" pitchFamily="2" charset="0"/>
                  <a:cs typeface="Roboto" panose="02000000000000000000" pitchFamily="2" charset="0"/>
                </a:rPr>
                <a:t>23.09.</a:t>
              </a:r>
              <a:endParaRPr lang="de-DE" sz="1000" b="1" dirty="0">
                <a:solidFill>
                  <a:schemeClr val="bg1"/>
                </a:solidFill>
                <a:latin typeface="Kefa" panose="02000506000000020004" pitchFamily="2" charset="77"/>
              </a:endParaRPr>
            </a:p>
          </p:txBody>
        </p:sp>
        <p:sp>
          <p:nvSpPr>
            <p:cNvPr id="24" name="Textfeld 23">
              <a:extLst>
                <a:ext uri="{FF2B5EF4-FFF2-40B4-BE49-F238E27FC236}">
                  <a16:creationId xmlns:a16="http://schemas.microsoft.com/office/drawing/2014/main" id="{D5566619-7DCA-FCFD-A910-7D65CCFB9360}"/>
                </a:ext>
              </a:extLst>
            </p:cNvPr>
            <p:cNvSpPr txBox="1">
              <a:spLocks/>
            </p:cNvSpPr>
            <p:nvPr/>
          </p:nvSpPr>
          <p:spPr>
            <a:xfrm>
              <a:off x="5910546" y="4414106"/>
              <a:ext cx="795082" cy="246221"/>
            </a:xfrm>
            <a:prstGeom prst="rect">
              <a:avLst/>
            </a:prstGeom>
            <a:noFill/>
          </p:spPr>
          <p:txBody>
            <a:bodyPr wrap="square" lIns="91440" tIns="45720" rIns="91440" bIns="45720" anchor="t">
              <a:spAutoFit/>
            </a:bodyPr>
            <a:lstStyle/>
            <a:p>
              <a:pPr algn="ctr"/>
              <a:r>
                <a:rPr lang="de-DE" sz="1000" b="1" dirty="0">
                  <a:solidFill>
                    <a:schemeClr val="bg1"/>
                  </a:solidFill>
                  <a:latin typeface="Kefa"/>
                  <a:ea typeface="Roboto"/>
                  <a:cs typeface="Roboto"/>
                </a:rPr>
                <a:t>26.09.</a:t>
              </a:r>
            </a:p>
          </p:txBody>
        </p:sp>
        <p:sp>
          <p:nvSpPr>
            <p:cNvPr id="26" name="Textfeld 25">
              <a:extLst>
                <a:ext uri="{FF2B5EF4-FFF2-40B4-BE49-F238E27FC236}">
                  <a16:creationId xmlns:a16="http://schemas.microsoft.com/office/drawing/2014/main" id="{9E516A30-D0A9-C27E-E356-C5C3FE4E3A2C}"/>
                </a:ext>
              </a:extLst>
            </p:cNvPr>
            <p:cNvSpPr txBox="1">
              <a:spLocks/>
            </p:cNvSpPr>
            <p:nvPr/>
          </p:nvSpPr>
          <p:spPr>
            <a:xfrm>
              <a:off x="7380188" y="2324289"/>
              <a:ext cx="795082" cy="246221"/>
            </a:xfrm>
            <a:prstGeom prst="rect">
              <a:avLst/>
            </a:prstGeom>
            <a:noFill/>
          </p:spPr>
          <p:txBody>
            <a:bodyPr wrap="square" lIns="91440" tIns="45720" rIns="91440" bIns="45720" anchor="t">
              <a:spAutoFit/>
            </a:bodyPr>
            <a:lstStyle/>
            <a:p>
              <a:pPr algn="ctr"/>
              <a:r>
                <a:rPr lang="de-DE" sz="1000" b="1" dirty="0">
                  <a:solidFill>
                    <a:schemeClr val="bg1"/>
                  </a:solidFill>
                  <a:latin typeface="Kefa"/>
                  <a:ea typeface="Roboto"/>
                  <a:cs typeface="Roboto"/>
                </a:rPr>
                <a:t>07.10.</a:t>
              </a:r>
            </a:p>
          </p:txBody>
        </p:sp>
        <p:sp>
          <p:nvSpPr>
            <p:cNvPr id="27" name="Textfeld 26">
              <a:extLst>
                <a:ext uri="{FF2B5EF4-FFF2-40B4-BE49-F238E27FC236}">
                  <a16:creationId xmlns:a16="http://schemas.microsoft.com/office/drawing/2014/main" id="{44072A4F-82DF-5C9C-7EC3-98D867BA10DD}"/>
                </a:ext>
              </a:extLst>
            </p:cNvPr>
            <p:cNvSpPr txBox="1">
              <a:spLocks/>
            </p:cNvSpPr>
            <p:nvPr/>
          </p:nvSpPr>
          <p:spPr>
            <a:xfrm>
              <a:off x="8789657" y="4404061"/>
              <a:ext cx="795082" cy="246221"/>
            </a:xfrm>
            <a:prstGeom prst="rect">
              <a:avLst/>
            </a:prstGeom>
            <a:noFill/>
          </p:spPr>
          <p:txBody>
            <a:bodyPr wrap="square" lIns="91440" tIns="45720" rIns="91440" bIns="45720" anchor="t">
              <a:spAutoFit/>
            </a:bodyPr>
            <a:lstStyle/>
            <a:p>
              <a:pPr algn="ctr"/>
              <a:r>
                <a:rPr lang="de-DE" sz="1000" b="1" dirty="0">
                  <a:solidFill>
                    <a:schemeClr val="bg1"/>
                  </a:solidFill>
                  <a:latin typeface="Kefa"/>
                  <a:ea typeface="Roboto"/>
                  <a:cs typeface="Roboto"/>
                </a:rPr>
                <a:t>08.10.</a:t>
              </a:r>
            </a:p>
          </p:txBody>
        </p:sp>
        <p:sp>
          <p:nvSpPr>
            <p:cNvPr id="28" name="Rechteck 27">
              <a:extLst>
                <a:ext uri="{FF2B5EF4-FFF2-40B4-BE49-F238E27FC236}">
                  <a16:creationId xmlns:a16="http://schemas.microsoft.com/office/drawing/2014/main" id="{8944B682-77DB-03A0-114A-4BA1EF3AC747}"/>
                </a:ext>
              </a:extLst>
            </p:cNvPr>
            <p:cNvSpPr>
              <a:spLocks/>
            </p:cNvSpPr>
            <p:nvPr/>
          </p:nvSpPr>
          <p:spPr>
            <a:xfrm>
              <a:off x="5693002" y="2459095"/>
              <a:ext cx="809296" cy="367862"/>
            </a:xfrm>
            <a:prstGeom prst="rect">
              <a:avLst/>
            </a:prstGeom>
            <a:solidFill>
              <a:srgbClr val="FEF1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b="1" dirty="0">
                <a:solidFill>
                  <a:srgbClr val="037082"/>
                </a:solidFill>
                <a:latin typeface="Kefa" panose="02000506000000020004" pitchFamily="2" charset="77"/>
              </a:endParaRPr>
            </a:p>
          </p:txBody>
        </p:sp>
        <p:pic>
          <p:nvPicPr>
            <p:cNvPr id="30" name="Grafik 29" descr="Ein Bild, das Screenshot, Rechteck, Design enthält.&#10;&#10;Automatisch generierte Beschreibung">
              <a:extLst>
                <a:ext uri="{FF2B5EF4-FFF2-40B4-BE49-F238E27FC236}">
                  <a16:creationId xmlns:a16="http://schemas.microsoft.com/office/drawing/2014/main" id="{1E920A56-1E18-4A60-6E6F-99527B6AA1B5}"/>
                </a:ext>
              </a:extLst>
            </p:cNvPr>
            <p:cNvPicPr>
              <a:picLocks noChangeAspect="1"/>
            </p:cNvPicPr>
            <p:nvPr/>
          </p:nvPicPr>
          <p:blipFill>
            <a:blip r:embed="rId11"/>
            <a:stretch>
              <a:fillRect/>
            </a:stretch>
          </p:blipFill>
          <p:spPr>
            <a:xfrm>
              <a:off x="5694075" y="2467295"/>
              <a:ext cx="634226" cy="267983"/>
            </a:xfrm>
            <a:prstGeom prst="rect">
              <a:avLst/>
            </a:prstGeom>
          </p:spPr>
        </p:pic>
        <p:sp>
          <p:nvSpPr>
            <p:cNvPr id="4" name="Rechteck 3">
              <a:extLst>
                <a:ext uri="{FF2B5EF4-FFF2-40B4-BE49-F238E27FC236}">
                  <a16:creationId xmlns:a16="http://schemas.microsoft.com/office/drawing/2014/main" id="{B9FA1512-5271-B90A-E76E-303F53AF9E6A}"/>
                </a:ext>
              </a:extLst>
            </p:cNvPr>
            <p:cNvSpPr/>
            <p:nvPr/>
          </p:nvSpPr>
          <p:spPr>
            <a:xfrm>
              <a:off x="7158789" y="4140868"/>
              <a:ext cx="1092868" cy="601578"/>
            </a:xfrm>
            <a:prstGeom prst="rect">
              <a:avLst/>
            </a:prstGeom>
            <a:solidFill>
              <a:srgbClr val="F8F0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000" b="1" dirty="0">
                <a:solidFill>
                  <a:srgbClr val="224F68"/>
                </a:solidFill>
                <a:latin typeface="Roboto"/>
                <a:ea typeface="Roboto"/>
                <a:cs typeface="Roboto"/>
              </a:endParaRPr>
            </a:p>
          </p:txBody>
        </p:sp>
        <p:sp>
          <p:nvSpPr>
            <p:cNvPr id="5" name="Textfeld 4">
              <a:extLst>
                <a:ext uri="{FF2B5EF4-FFF2-40B4-BE49-F238E27FC236}">
                  <a16:creationId xmlns:a16="http://schemas.microsoft.com/office/drawing/2014/main" id="{498A7D80-21FC-AD67-A6DD-123B9EEBA7E9}"/>
                </a:ext>
              </a:extLst>
            </p:cNvPr>
            <p:cNvSpPr txBox="1"/>
            <p:nvPr/>
          </p:nvSpPr>
          <p:spPr>
            <a:xfrm>
              <a:off x="7098632" y="4050632"/>
              <a:ext cx="112294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000" b="1" dirty="0">
                  <a:solidFill>
                    <a:srgbClr val="224F68"/>
                  </a:solidFill>
                  <a:latin typeface="Roboto Medium"/>
                  <a:ea typeface="+mn-lt"/>
                  <a:cs typeface="+mn-lt"/>
                </a:rPr>
                <a:t>Jury-Auswahl</a:t>
              </a:r>
              <a:endParaRPr lang="de-DE" sz="1000" b="1" dirty="0">
                <a:solidFill>
                  <a:srgbClr val="224F68"/>
                </a:solidFill>
                <a:latin typeface="Roboto Medium"/>
              </a:endParaRPr>
            </a:p>
          </p:txBody>
        </p:sp>
      </p:grpSp>
    </p:spTree>
    <p:extLst>
      <p:ext uri="{BB962C8B-B14F-4D97-AF65-F5344CB8AC3E}">
        <p14:creationId xmlns:p14="http://schemas.microsoft.com/office/powerpoint/2010/main" val="135677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8AA934FC-02A9-63B9-32BA-139CE3B8F920}"/>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C289DE79-C81E-2C7C-DE10-4A9B3415EA37}"/>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0576E7D2-8EB3-6E69-31A3-CD8FE0C50F00}"/>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5" name="Titel 4">
            <a:extLst>
              <a:ext uri="{FF2B5EF4-FFF2-40B4-BE49-F238E27FC236}">
                <a16:creationId xmlns:a16="http://schemas.microsoft.com/office/drawing/2014/main" id="{9A646A65-17F2-8AF6-9DAF-A8CFD1F0DBF2}"/>
              </a:ext>
            </a:extLst>
          </p:cNvPr>
          <p:cNvSpPr txBox="1">
            <a:spLocks/>
          </p:cNvSpPr>
          <p:nvPr/>
        </p:nvSpPr>
        <p:spPr>
          <a:xfrm>
            <a:off x="255094" y="251067"/>
            <a:ext cx="695867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Bewertungskriterien </a:t>
            </a:r>
          </a:p>
        </p:txBody>
      </p:sp>
      <p:grpSp>
        <p:nvGrpSpPr>
          <p:cNvPr id="25" name="Gruppieren 24">
            <a:extLst>
              <a:ext uri="{FF2B5EF4-FFF2-40B4-BE49-F238E27FC236}">
                <a16:creationId xmlns:a16="http://schemas.microsoft.com/office/drawing/2014/main" id="{D1364B3B-6FAC-E9D8-EDDA-26D668EDDBAF}"/>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E76A55D7-FF70-CAC2-F9E9-A2D5664582AF}"/>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56B75B4A-AB71-CC50-9F1B-B2D3644B4B02}"/>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30" name="Content Placeholder 2">
            <a:extLst>
              <a:ext uri="{FF2B5EF4-FFF2-40B4-BE49-F238E27FC236}">
                <a16:creationId xmlns:a16="http://schemas.microsoft.com/office/drawing/2014/main" id="{768A553B-0A72-A4DE-87F5-39E0583B6FF1}"/>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C1F420AF-07FF-9BBC-0582-E97C63123F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2" name="Eine Ecke des Rechtecks abrunden 1">
            <a:extLst>
              <a:ext uri="{FF2B5EF4-FFF2-40B4-BE49-F238E27FC236}">
                <a16:creationId xmlns:a16="http://schemas.microsoft.com/office/drawing/2014/main" id="{4148C5A0-C6FA-D829-AF6D-5172D602E032}"/>
              </a:ext>
            </a:extLst>
          </p:cNvPr>
          <p:cNvSpPr/>
          <p:nvPr/>
        </p:nvSpPr>
        <p:spPr>
          <a:xfrm>
            <a:off x="0" y="1595074"/>
            <a:ext cx="8597900" cy="5314738"/>
          </a:xfrm>
          <a:prstGeom prst="round1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3" name="Textfeld 2">
            <a:extLst>
              <a:ext uri="{FF2B5EF4-FFF2-40B4-BE49-F238E27FC236}">
                <a16:creationId xmlns:a16="http://schemas.microsoft.com/office/drawing/2014/main" id="{9B86F3D0-6686-5986-AEBA-8CD983226CE8}"/>
              </a:ext>
            </a:extLst>
          </p:cNvPr>
          <p:cNvSpPr txBox="1"/>
          <p:nvPr/>
        </p:nvSpPr>
        <p:spPr>
          <a:xfrm>
            <a:off x="201438" y="1897952"/>
            <a:ext cx="8649477" cy="4770537"/>
          </a:xfrm>
          <a:prstGeom prst="rect">
            <a:avLst/>
          </a:prstGeom>
          <a:noFill/>
        </p:spPr>
        <p:txBody>
          <a:bodyPr wrap="square" rtlCol="0">
            <a:spAutoFit/>
          </a:bodyPr>
          <a:lstStyle/>
          <a:p>
            <a:r>
              <a:rPr lang="de-DE" sz="1400" b="1" dirty="0">
                <a:latin typeface="Kefa" panose="02000506000000020004" pitchFamily="2" charset="77"/>
                <a:ea typeface="Roboto" panose="02000000000000000000" pitchFamily="2" charset="0"/>
                <a:cs typeface="Roboto" panose="02000000000000000000" pitchFamily="2" charset="0"/>
              </a:rPr>
              <a:t>Nach diesen Kriterien wird die Jury Ihren Marketing Tech Stack bewerten:</a:t>
            </a:r>
          </a:p>
          <a:p>
            <a:endParaRPr lang="de-DE" sz="10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Vollständigkeit des Bildes:</a:t>
            </a:r>
          </a:p>
          <a:p>
            <a:endParaRPr lang="de-DE" sz="1000" dirty="0">
              <a:ea typeface="Roboto" panose="02000000000000000000" pitchFamily="2" charset="0"/>
              <a:cs typeface="Roboto" panose="02000000000000000000" pitchFamily="2" charset="0"/>
            </a:endParaRPr>
          </a:p>
          <a:p>
            <a:r>
              <a:rPr lang="de-DE" sz="1000" dirty="0">
                <a:ea typeface="Roboto" panose="02000000000000000000" pitchFamily="2" charset="0"/>
                <a:cs typeface="Roboto" panose="02000000000000000000" pitchFamily="2" charset="0"/>
              </a:rPr>
              <a:t>Data Management</a:t>
            </a:r>
          </a:p>
          <a:p>
            <a:r>
              <a:rPr lang="de-DE" sz="1000" dirty="0">
                <a:ea typeface="Roboto" panose="02000000000000000000" pitchFamily="2" charset="0"/>
                <a:cs typeface="Roboto" panose="02000000000000000000" pitchFamily="2" charset="0"/>
              </a:rPr>
              <a:t>Data Analytics</a:t>
            </a:r>
          </a:p>
          <a:p>
            <a:r>
              <a:rPr lang="de-DE" sz="1000" dirty="0">
                <a:ea typeface="Roboto" panose="02000000000000000000" pitchFamily="2" charset="0"/>
                <a:cs typeface="Roboto" panose="02000000000000000000" pitchFamily="2" charset="0"/>
              </a:rPr>
              <a:t>CRM/CDP</a:t>
            </a:r>
          </a:p>
          <a:p>
            <a:r>
              <a:rPr lang="de-DE" sz="1000" dirty="0">
                <a:ea typeface="Roboto" panose="02000000000000000000" pitchFamily="2" charset="0"/>
                <a:cs typeface="Roboto" panose="02000000000000000000" pitchFamily="2" charset="0"/>
              </a:rPr>
              <a:t>Marketing-Planung und </a:t>
            </a:r>
            <a:r>
              <a:rPr lang="de-DE" sz="1000" dirty="0" err="1">
                <a:ea typeface="Roboto" panose="02000000000000000000" pitchFamily="2" charset="0"/>
                <a:cs typeface="Roboto" panose="02000000000000000000" pitchFamily="2" charset="0"/>
              </a:rPr>
              <a:t>Ressourcemanagement</a:t>
            </a:r>
            <a:r>
              <a:rPr lang="de-DE" sz="1000" dirty="0">
                <a:ea typeface="Roboto" panose="02000000000000000000" pitchFamily="2" charset="0"/>
                <a:cs typeface="Roboto" panose="02000000000000000000" pitchFamily="2" charset="0"/>
              </a:rPr>
              <a:t> (inkl. </a:t>
            </a:r>
            <a:r>
              <a:rPr lang="de-DE" sz="1000" dirty="0" err="1">
                <a:ea typeface="Roboto" panose="02000000000000000000" pitchFamily="2" charset="0"/>
                <a:cs typeface="Roboto" panose="02000000000000000000" pitchFamily="2" charset="0"/>
              </a:rPr>
              <a:t>Operations</a:t>
            </a:r>
            <a:r>
              <a:rPr lang="de-DE" sz="1000" dirty="0">
                <a:ea typeface="Roboto" panose="02000000000000000000" pitchFamily="2" charset="0"/>
                <a:cs typeface="Roboto" panose="02000000000000000000" pitchFamily="2" charset="0"/>
              </a:rPr>
              <a:t> &amp; Finance)</a:t>
            </a:r>
          </a:p>
          <a:p>
            <a:r>
              <a:rPr lang="de-DE" sz="1000" dirty="0">
                <a:ea typeface="Roboto" panose="02000000000000000000" pitchFamily="2" charset="0"/>
                <a:cs typeface="Roboto" panose="02000000000000000000" pitchFamily="2" charset="0"/>
              </a:rPr>
              <a:t>Personalisierungsbausteine</a:t>
            </a:r>
          </a:p>
          <a:p>
            <a:r>
              <a:rPr lang="de-DE" sz="1000" dirty="0">
                <a:ea typeface="Roboto" panose="02000000000000000000" pitchFamily="2" charset="0"/>
                <a:cs typeface="Roboto" panose="02000000000000000000" pitchFamily="2" charset="0"/>
              </a:rPr>
              <a:t>Shop Web/App Bausteine (E-Commerce)</a:t>
            </a:r>
          </a:p>
          <a:p>
            <a:r>
              <a:rPr lang="de-DE" sz="1000" dirty="0">
                <a:ea typeface="Roboto" panose="02000000000000000000" pitchFamily="2" charset="0"/>
                <a:cs typeface="Roboto" panose="02000000000000000000" pitchFamily="2" charset="0"/>
              </a:rPr>
              <a:t>Orchestrierung (Content, Bots, Produktdaten, Marketingautomation)</a:t>
            </a:r>
          </a:p>
          <a:p>
            <a:r>
              <a:rPr lang="de-DE" sz="1000" dirty="0">
                <a:ea typeface="Roboto" panose="02000000000000000000" pitchFamily="2" charset="0"/>
                <a:cs typeface="Roboto" panose="02000000000000000000" pitchFamily="2" charset="0"/>
              </a:rPr>
              <a:t>Kampagnen- und Channel-Management (z.B. Display, SEA, </a:t>
            </a:r>
            <a:r>
              <a:rPr lang="de-DE" sz="1000" dirty="0" err="1">
                <a:ea typeface="Roboto" panose="02000000000000000000" pitchFamily="2" charset="0"/>
                <a:cs typeface="Roboto" panose="02000000000000000000" pitchFamily="2" charset="0"/>
              </a:rPr>
              <a:t>Affiliate</a:t>
            </a:r>
            <a:r>
              <a:rPr lang="de-DE" sz="1000" dirty="0">
                <a:ea typeface="Roboto" panose="02000000000000000000" pitchFamily="2" charset="0"/>
                <a:cs typeface="Roboto" panose="02000000000000000000" pitchFamily="2" charset="0"/>
              </a:rPr>
              <a:t>, </a:t>
            </a:r>
            <a:r>
              <a:rPr lang="de-DE" sz="1000" dirty="0" err="1">
                <a:ea typeface="Roboto" panose="02000000000000000000" pitchFamily="2" charset="0"/>
                <a:cs typeface="Roboto" panose="02000000000000000000" pitchFamily="2" charset="0"/>
              </a:rPr>
              <a:t>Social</a:t>
            </a:r>
            <a:r>
              <a:rPr lang="de-DE" sz="1000" dirty="0">
                <a:ea typeface="Roboto" panose="02000000000000000000" pitchFamily="2" charset="0"/>
                <a:cs typeface="Roboto" panose="02000000000000000000" pitchFamily="2" charset="0"/>
              </a:rPr>
              <a:t>, SEO etc.)</a:t>
            </a:r>
          </a:p>
          <a:p>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Nachvollziehbarkeit &amp; Verständlichkeit des Bildes und der Beschreibung inkl. Nennung von KPIs</a:t>
            </a:r>
          </a:p>
          <a:p>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USP bzw. Highlight des gesamten Stacks bzw. von Einzel-Elementen</a:t>
            </a:r>
          </a:p>
          <a:p>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Individualität der Technologiebausteine (Eigenentwicklungen, Zusammenarbeit mit Startups)</a:t>
            </a:r>
          </a:p>
          <a:p>
            <a:pPr marL="285750" indent="-285750">
              <a:buFont typeface="Arial" panose="020B0604020202020204" pitchFamily="34" charset="0"/>
              <a:buChar char="•"/>
            </a:pPr>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Integrationsgrad auf einer Datenebene </a:t>
            </a:r>
          </a:p>
          <a:p>
            <a:pPr marL="285750" indent="-285750">
              <a:buFont typeface="Arial" panose="020B0604020202020204" pitchFamily="34" charset="0"/>
              <a:buChar char="•"/>
            </a:pPr>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Integrations- und Automatisierungsgrad auf einer Prozessebene </a:t>
            </a:r>
          </a:p>
          <a:p>
            <a:pPr marL="285750" indent="-285750">
              <a:buFont typeface="Arial" panose="020B0604020202020204" pitchFamily="34" charset="0"/>
              <a:buChar char="•"/>
            </a:pPr>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Personalisierungs- und Segmentierungsgrad</a:t>
            </a:r>
          </a:p>
          <a:p>
            <a:pPr marL="285750" indent="-285750">
              <a:buFont typeface="Arial" panose="020B0604020202020204" pitchFamily="34" charset="0"/>
              <a:buChar char="•"/>
            </a:pPr>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Reifegrad des Stacks</a:t>
            </a:r>
          </a:p>
          <a:p>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Aufbereitung des Cases</a:t>
            </a:r>
          </a:p>
          <a:p>
            <a:pPr marL="285750" indent="-285750">
              <a:buFont typeface="Arial" panose="020B0604020202020204" pitchFamily="34" charset="0"/>
              <a:buChar char="•"/>
            </a:pPr>
            <a:endParaRPr lang="de-DE" sz="1000" dirty="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de-DE" sz="1000" dirty="0">
                <a:ea typeface="Roboto" panose="02000000000000000000" pitchFamily="2" charset="0"/>
                <a:cs typeface="Roboto" panose="02000000000000000000" pitchFamily="2" charset="0"/>
              </a:rPr>
              <a:t>Zukunftsthemen</a:t>
            </a:r>
          </a:p>
        </p:txBody>
      </p:sp>
    </p:spTree>
    <p:extLst>
      <p:ext uri="{BB962C8B-B14F-4D97-AF65-F5344CB8AC3E}">
        <p14:creationId xmlns:p14="http://schemas.microsoft.com/office/powerpoint/2010/main" val="28165291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2EBE0D3E-F26E-EC40-9226-BA1F5DB1BDD3}"/>
            </a:ext>
          </a:extLst>
        </p:cNvPr>
        <p:cNvGrpSpPr/>
        <p:nvPr/>
      </p:nvGrpSpPr>
      <p:grpSpPr>
        <a:xfrm>
          <a:off x="0" y="0"/>
          <a:ext cx="0" cy="0"/>
          <a:chOff x="0" y="0"/>
          <a:chExt cx="0" cy="0"/>
        </a:xfrm>
      </p:grpSpPr>
      <p:sp>
        <p:nvSpPr>
          <p:cNvPr id="31" name="Rechteck 30">
            <a:extLst>
              <a:ext uri="{FF2B5EF4-FFF2-40B4-BE49-F238E27FC236}">
                <a16:creationId xmlns:a16="http://schemas.microsoft.com/office/drawing/2014/main" id="{F0F10C91-11E3-BE17-8725-0DCC66F701FA}"/>
              </a:ext>
            </a:extLst>
          </p:cNvPr>
          <p:cNvSpPr/>
          <p:nvPr/>
        </p:nvSpPr>
        <p:spPr>
          <a:xfrm>
            <a:off x="9417299" y="223935"/>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79FAEF3-CFDD-BF6C-C8F7-7A97AE534CAF}"/>
              </a:ext>
            </a:extLst>
          </p:cNvPr>
          <p:cNvSpPr>
            <a:spLocks/>
          </p:cNvSpPr>
          <p:nvPr/>
        </p:nvSpPr>
        <p:spPr>
          <a:xfrm>
            <a:off x="0" y="-9294"/>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sp>
        <p:nvSpPr>
          <p:cNvPr id="32" name="Abgerundetes Rechteck 31">
            <a:extLst>
              <a:ext uri="{FF2B5EF4-FFF2-40B4-BE49-F238E27FC236}">
                <a16:creationId xmlns:a16="http://schemas.microsoft.com/office/drawing/2014/main" id="{4059E900-9ED6-8F9C-94F8-D3256EC75EB7}"/>
              </a:ext>
            </a:extLst>
          </p:cNvPr>
          <p:cNvSpPr/>
          <p:nvPr/>
        </p:nvSpPr>
        <p:spPr>
          <a:xfrm>
            <a:off x="905299" y="3077133"/>
            <a:ext cx="9769151" cy="2399612"/>
          </a:xfrm>
          <a:prstGeom prst="roundRect">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BFE5E8E5-3CAE-4420-0A9A-81D89E0EF7E7}"/>
              </a:ext>
            </a:extLst>
          </p:cNvPr>
          <p:cNvSpPr/>
          <p:nvPr/>
        </p:nvSpPr>
        <p:spPr>
          <a:xfrm>
            <a:off x="8395753" y="1653375"/>
            <a:ext cx="1081382" cy="1022357"/>
          </a:xfrm>
          <a:prstGeom prst="ellipse">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5924B1D9-F006-235D-431A-EDDBCB8FABC9}"/>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969E9B2F-391A-8DE3-7AD3-4E5DCF6E4FE8}"/>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B182FC43-40D5-3159-8C0B-E8E82D6F24A5}"/>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36" name="Oval 35">
            <a:extLst>
              <a:ext uri="{FF2B5EF4-FFF2-40B4-BE49-F238E27FC236}">
                <a16:creationId xmlns:a16="http://schemas.microsoft.com/office/drawing/2014/main" id="{DD485967-3824-AE33-D7D7-21BD2C1D08AF}"/>
              </a:ext>
            </a:extLst>
          </p:cNvPr>
          <p:cNvSpPr/>
          <p:nvPr/>
        </p:nvSpPr>
        <p:spPr>
          <a:xfrm>
            <a:off x="6690823" y="1659188"/>
            <a:ext cx="1081382" cy="1022357"/>
          </a:xfrm>
          <a:prstGeom prst="ellipse">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997EE96C-424F-C49D-28F0-19C1052D29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2" name="Donut 48">
            <a:extLst>
              <a:ext uri="{FF2B5EF4-FFF2-40B4-BE49-F238E27FC236}">
                <a16:creationId xmlns:a16="http://schemas.microsoft.com/office/drawing/2014/main" id="{D741B243-89F7-B701-2BD6-0808C0828247}"/>
              </a:ext>
            </a:extLst>
          </p:cNvPr>
          <p:cNvSpPr/>
          <p:nvPr/>
        </p:nvSpPr>
        <p:spPr>
          <a:xfrm>
            <a:off x="8239824" y="1452785"/>
            <a:ext cx="1972901" cy="1397010"/>
          </a:xfrm>
          <a:custGeom>
            <a:avLst/>
            <a:gdLst/>
            <a:ahLst/>
            <a:cxnLst/>
            <a:rect l="l" t="t" r="r" b="b"/>
            <a:pathLst>
              <a:path w="1824052" h="126000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rgbClr val="0E4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013">
              <a:solidFill>
                <a:schemeClr val="tx1">
                  <a:lumMod val="75000"/>
                  <a:lumOff val="25000"/>
                </a:schemeClr>
              </a:solidFill>
              <a:latin typeface="+mj-lt"/>
            </a:endParaRPr>
          </a:p>
        </p:txBody>
      </p:sp>
      <p:sp>
        <p:nvSpPr>
          <p:cNvPr id="35" name="Oval 34">
            <a:extLst>
              <a:ext uri="{FF2B5EF4-FFF2-40B4-BE49-F238E27FC236}">
                <a16:creationId xmlns:a16="http://schemas.microsoft.com/office/drawing/2014/main" id="{5694A1D0-09CC-77AD-B45B-586CAD6747C8}"/>
              </a:ext>
            </a:extLst>
          </p:cNvPr>
          <p:cNvSpPr/>
          <p:nvPr/>
        </p:nvSpPr>
        <p:spPr>
          <a:xfrm>
            <a:off x="4989535" y="1642865"/>
            <a:ext cx="1081382" cy="1022357"/>
          </a:xfrm>
          <a:prstGeom prst="ellipse">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onut 44">
            <a:extLst>
              <a:ext uri="{FF2B5EF4-FFF2-40B4-BE49-F238E27FC236}">
                <a16:creationId xmlns:a16="http://schemas.microsoft.com/office/drawing/2014/main" id="{918A601D-CA8B-0665-0271-16341863120D}"/>
              </a:ext>
            </a:extLst>
          </p:cNvPr>
          <p:cNvSpPr/>
          <p:nvPr/>
        </p:nvSpPr>
        <p:spPr>
          <a:xfrm>
            <a:off x="6548282" y="1467487"/>
            <a:ext cx="1972901" cy="1397010"/>
          </a:xfrm>
          <a:custGeom>
            <a:avLst/>
            <a:gdLst/>
            <a:ahLst/>
            <a:cxnLst/>
            <a:rect l="l" t="t" r="r" b="b"/>
            <a:pathLst>
              <a:path w="1824052" h="1260000">
                <a:moveTo>
                  <a:pt x="7070" y="559864"/>
                </a:moveTo>
                <a:lnTo>
                  <a:pt x="63532" y="629999"/>
                </a:lnTo>
                <a:lnTo>
                  <a:pt x="7070" y="700135"/>
                </a:lnTo>
                <a:cubicBezTo>
                  <a:pt x="1323" y="677347"/>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9" y="1134769"/>
                  <a:pt x="88434" y="946940"/>
                </a:cubicBezTo>
                <a:lnTo>
                  <a:pt x="224630" y="777762"/>
                </a:lnTo>
                <a:cubicBezTo>
                  <a:pt x="283669" y="944378"/>
                  <a:pt x="442988" y="1062949"/>
                  <a:pt x="630000" y="1062949"/>
                </a:cubicBezTo>
                <a:cubicBezTo>
                  <a:pt x="869111" y="1062949"/>
                  <a:pt x="1062949" y="869111"/>
                  <a:pt x="1062949" y="630000"/>
                </a:cubicBezTo>
                <a:cubicBezTo>
                  <a:pt x="1062949" y="390889"/>
                  <a:pt x="869111" y="197051"/>
                  <a:pt x="630000" y="197051"/>
                </a:cubicBezTo>
                <a:cubicBezTo>
                  <a:pt x="442989" y="197051"/>
                  <a:pt x="283670" y="315622"/>
                  <a:pt x="224630" y="482237"/>
                </a:cubicBezTo>
                <a:lnTo>
                  <a:pt x="88435" y="313059"/>
                </a:lnTo>
                <a:cubicBezTo>
                  <a:pt x="195570" y="125231"/>
                  <a:pt x="398161" y="0"/>
                  <a:pt x="630000" y="0"/>
                </a:cubicBezTo>
                <a:close/>
              </a:path>
            </a:pathLst>
          </a:custGeom>
          <a:solidFill>
            <a:srgbClr val="0E4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013">
              <a:solidFill>
                <a:schemeClr val="tx1">
                  <a:lumMod val="75000"/>
                  <a:lumOff val="25000"/>
                </a:schemeClr>
              </a:solidFill>
              <a:latin typeface="+mj-lt"/>
            </a:endParaRPr>
          </a:p>
        </p:txBody>
      </p:sp>
      <p:sp>
        <p:nvSpPr>
          <p:cNvPr id="4" name="Donut 44">
            <a:extLst>
              <a:ext uri="{FF2B5EF4-FFF2-40B4-BE49-F238E27FC236}">
                <a16:creationId xmlns:a16="http://schemas.microsoft.com/office/drawing/2014/main" id="{CA1C6318-5B97-A5C3-AD87-04A4091EFBBF}"/>
              </a:ext>
            </a:extLst>
          </p:cNvPr>
          <p:cNvSpPr/>
          <p:nvPr/>
        </p:nvSpPr>
        <p:spPr>
          <a:xfrm>
            <a:off x="4841699" y="1452785"/>
            <a:ext cx="1972901" cy="1397010"/>
          </a:xfrm>
          <a:custGeom>
            <a:avLst/>
            <a:gdLst/>
            <a:ahLst/>
            <a:cxnLst/>
            <a:rect l="l" t="t" r="r" b="b"/>
            <a:pathLst>
              <a:path w="1824052" h="1260000">
                <a:moveTo>
                  <a:pt x="7070" y="559864"/>
                </a:moveTo>
                <a:lnTo>
                  <a:pt x="63532" y="629999"/>
                </a:lnTo>
                <a:lnTo>
                  <a:pt x="7070" y="700135"/>
                </a:lnTo>
                <a:cubicBezTo>
                  <a:pt x="1323" y="677347"/>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9" y="1134769"/>
                  <a:pt x="88434" y="946940"/>
                </a:cubicBezTo>
                <a:lnTo>
                  <a:pt x="224630" y="777762"/>
                </a:lnTo>
                <a:cubicBezTo>
                  <a:pt x="283669" y="944378"/>
                  <a:pt x="442988" y="1062949"/>
                  <a:pt x="630000" y="1062949"/>
                </a:cubicBezTo>
                <a:cubicBezTo>
                  <a:pt x="869111" y="1062949"/>
                  <a:pt x="1062949" y="869111"/>
                  <a:pt x="1062949" y="630000"/>
                </a:cubicBezTo>
                <a:cubicBezTo>
                  <a:pt x="1062949" y="390889"/>
                  <a:pt x="869111" y="197051"/>
                  <a:pt x="630000" y="197051"/>
                </a:cubicBezTo>
                <a:cubicBezTo>
                  <a:pt x="442989" y="197051"/>
                  <a:pt x="283670" y="315622"/>
                  <a:pt x="224630" y="482237"/>
                </a:cubicBezTo>
                <a:lnTo>
                  <a:pt x="88435" y="313059"/>
                </a:lnTo>
                <a:cubicBezTo>
                  <a:pt x="195570" y="125231"/>
                  <a:pt x="398161" y="0"/>
                  <a:pt x="630000" y="0"/>
                </a:cubicBezTo>
                <a:close/>
              </a:path>
            </a:pathLst>
          </a:custGeom>
          <a:solidFill>
            <a:srgbClr val="0E4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013">
              <a:solidFill>
                <a:schemeClr val="tx1">
                  <a:lumMod val="75000"/>
                  <a:lumOff val="25000"/>
                </a:schemeClr>
              </a:solidFill>
              <a:latin typeface="+mj-lt"/>
            </a:endParaRPr>
          </a:p>
        </p:txBody>
      </p:sp>
      <p:sp>
        <p:nvSpPr>
          <p:cNvPr id="34" name="Oval 33">
            <a:extLst>
              <a:ext uri="{FF2B5EF4-FFF2-40B4-BE49-F238E27FC236}">
                <a16:creationId xmlns:a16="http://schemas.microsoft.com/office/drawing/2014/main" id="{73D6F4E4-05B3-287F-71A7-197116B532BB}"/>
              </a:ext>
            </a:extLst>
          </p:cNvPr>
          <p:cNvSpPr/>
          <p:nvPr/>
        </p:nvSpPr>
        <p:spPr>
          <a:xfrm>
            <a:off x="3278541" y="1642865"/>
            <a:ext cx="1081382" cy="1022357"/>
          </a:xfrm>
          <a:prstGeom prst="ellipse">
            <a:avLst/>
          </a:prstGeom>
          <a:solidFill>
            <a:srgbClr val="DD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onut 40">
            <a:extLst>
              <a:ext uri="{FF2B5EF4-FFF2-40B4-BE49-F238E27FC236}">
                <a16:creationId xmlns:a16="http://schemas.microsoft.com/office/drawing/2014/main" id="{AF4C4409-9B3D-337B-CCF3-863B1D51D43C}"/>
              </a:ext>
            </a:extLst>
          </p:cNvPr>
          <p:cNvSpPr/>
          <p:nvPr/>
        </p:nvSpPr>
        <p:spPr>
          <a:xfrm>
            <a:off x="3135319" y="1442799"/>
            <a:ext cx="1972901" cy="1397010"/>
          </a:xfrm>
          <a:custGeom>
            <a:avLst/>
            <a:gdLst/>
            <a:ahLst/>
            <a:cxnLst/>
            <a:rect l="l" t="t" r="r" b="b"/>
            <a:pathLst>
              <a:path w="1824052" h="1260000">
                <a:moveTo>
                  <a:pt x="7070" y="559865"/>
                </a:moveTo>
                <a:lnTo>
                  <a:pt x="63532" y="630000"/>
                </a:lnTo>
                <a:lnTo>
                  <a:pt x="7070" y="700135"/>
                </a:lnTo>
                <a:cubicBezTo>
                  <a:pt x="1323" y="677348"/>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5" y="1260000"/>
                  <a:pt x="630000" y="1260000"/>
                </a:cubicBezTo>
                <a:cubicBezTo>
                  <a:pt x="398160" y="1260000"/>
                  <a:pt x="195569" y="1134769"/>
                  <a:pt x="88435" y="946940"/>
                </a:cubicBezTo>
                <a:lnTo>
                  <a:pt x="224630" y="777762"/>
                </a:lnTo>
                <a:cubicBezTo>
                  <a:pt x="283670" y="944378"/>
                  <a:pt x="442988"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8"/>
                </a:cubicBezTo>
                <a:lnTo>
                  <a:pt x="88435" y="313060"/>
                </a:lnTo>
                <a:cubicBezTo>
                  <a:pt x="195570" y="125231"/>
                  <a:pt x="398160" y="0"/>
                  <a:pt x="630000" y="0"/>
                </a:cubicBezTo>
                <a:close/>
              </a:path>
            </a:pathLst>
          </a:custGeom>
          <a:solidFill>
            <a:srgbClr val="0E4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013">
              <a:solidFill>
                <a:schemeClr val="tx1">
                  <a:lumMod val="75000"/>
                  <a:lumOff val="25000"/>
                </a:schemeClr>
              </a:solidFill>
              <a:latin typeface="+mj-lt"/>
            </a:endParaRPr>
          </a:p>
        </p:txBody>
      </p:sp>
      <p:sp>
        <p:nvSpPr>
          <p:cNvPr id="33" name="Oval 32">
            <a:extLst>
              <a:ext uri="{FF2B5EF4-FFF2-40B4-BE49-F238E27FC236}">
                <a16:creationId xmlns:a16="http://schemas.microsoft.com/office/drawing/2014/main" id="{A3826162-F889-7512-CB88-F6CD813F0CDF}"/>
              </a:ext>
            </a:extLst>
          </p:cNvPr>
          <p:cNvSpPr/>
          <p:nvPr/>
        </p:nvSpPr>
        <p:spPr>
          <a:xfrm>
            <a:off x="1634400" y="1620139"/>
            <a:ext cx="951000" cy="1022357"/>
          </a:xfrm>
          <a:prstGeom prst="ellipse">
            <a:avLst/>
          </a:prstGeom>
          <a:solidFill>
            <a:srgbClr val="DDEF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Donut 27">
            <a:extLst>
              <a:ext uri="{FF2B5EF4-FFF2-40B4-BE49-F238E27FC236}">
                <a16:creationId xmlns:a16="http://schemas.microsoft.com/office/drawing/2014/main" id="{2B40042B-E207-3566-A9CC-01637D368564}"/>
              </a:ext>
            </a:extLst>
          </p:cNvPr>
          <p:cNvSpPr/>
          <p:nvPr/>
        </p:nvSpPr>
        <p:spPr>
          <a:xfrm>
            <a:off x="1436177" y="1432813"/>
            <a:ext cx="1972901" cy="1397010"/>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rgbClr val="0E4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013">
              <a:solidFill>
                <a:schemeClr val="tx1">
                  <a:lumMod val="75000"/>
                  <a:lumOff val="25000"/>
                </a:schemeClr>
              </a:solidFill>
              <a:latin typeface="+mj-lt"/>
            </a:endParaRPr>
          </a:p>
        </p:txBody>
      </p:sp>
      <p:sp>
        <p:nvSpPr>
          <p:cNvPr id="12" name="TextBox 75">
            <a:extLst>
              <a:ext uri="{FF2B5EF4-FFF2-40B4-BE49-F238E27FC236}">
                <a16:creationId xmlns:a16="http://schemas.microsoft.com/office/drawing/2014/main" id="{AB25095E-E744-2508-5F10-5C4C4B3C5496}"/>
              </a:ext>
            </a:extLst>
          </p:cNvPr>
          <p:cNvSpPr txBox="1"/>
          <p:nvPr/>
        </p:nvSpPr>
        <p:spPr>
          <a:xfrm>
            <a:off x="1591435" y="1856762"/>
            <a:ext cx="1048406" cy="553998"/>
          </a:xfrm>
          <a:prstGeom prst="rect">
            <a:avLst/>
          </a:prstGeom>
          <a:noFill/>
        </p:spPr>
        <p:txBody>
          <a:bodyPr wrap="square" rtlCol="0" anchor="ctr">
            <a:spAutoFit/>
          </a:bodyPr>
          <a:lstStyle/>
          <a:p>
            <a:pPr algn="ctr"/>
            <a:r>
              <a:rPr lang="de-DE" sz="1000" spc="-56" dirty="0">
                <a:solidFill>
                  <a:srgbClr val="0E4D65"/>
                </a:solidFill>
                <a:latin typeface="+mj-lt"/>
                <a:ea typeface="Lato" panose="020F0502020204030203" pitchFamily="34" charset="0"/>
                <a:cs typeface="Arial" panose="020B0604020202020204" pitchFamily="34" charset="0"/>
              </a:rPr>
              <a:t>Ihr Marketing </a:t>
            </a:r>
          </a:p>
          <a:p>
            <a:pPr algn="ctr"/>
            <a:r>
              <a:rPr lang="de-DE" sz="1000" spc="-56" dirty="0">
                <a:solidFill>
                  <a:srgbClr val="0E4D65"/>
                </a:solidFill>
                <a:latin typeface="+mj-lt"/>
                <a:ea typeface="Lato" panose="020F0502020204030203" pitchFamily="34" charset="0"/>
                <a:cs typeface="Arial" panose="020B0604020202020204" pitchFamily="34" charset="0"/>
              </a:rPr>
              <a:t>Tech Stack </a:t>
            </a:r>
          </a:p>
          <a:p>
            <a:pPr algn="ctr"/>
            <a:r>
              <a:rPr lang="de-DE" sz="1000" spc="-56" dirty="0">
                <a:solidFill>
                  <a:srgbClr val="0E4D65"/>
                </a:solidFill>
                <a:latin typeface="+mj-lt"/>
                <a:ea typeface="Lato" panose="020F0502020204030203" pitchFamily="34" charset="0"/>
                <a:cs typeface="Arial" panose="020B0604020202020204" pitchFamily="34" charset="0"/>
              </a:rPr>
              <a:t>Bild </a:t>
            </a:r>
          </a:p>
        </p:txBody>
      </p:sp>
      <p:sp>
        <p:nvSpPr>
          <p:cNvPr id="13" name="TextBox 75">
            <a:extLst>
              <a:ext uri="{FF2B5EF4-FFF2-40B4-BE49-F238E27FC236}">
                <a16:creationId xmlns:a16="http://schemas.microsoft.com/office/drawing/2014/main" id="{B3D2E3D8-7482-6189-DE41-E26B4C4BB2AC}"/>
              </a:ext>
            </a:extLst>
          </p:cNvPr>
          <p:cNvSpPr txBox="1"/>
          <p:nvPr/>
        </p:nvSpPr>
        <p:spPr>
          <a:xfrm>
            <a:off x="3383444" y="1779818"/>
            <a:ext cx="880315" cy="707886"/>
          </a:xfrm>
          <a:prstGeom prst="rect">
            <a:avLst/>
          </a:prstGeom>
          <a:noFill/>
        </p:spPr>
        <p:txBody>
          <a:bodyPr wrap="square" rtlCol="0" anchor="ctr">
            <a:spAutoFit/>
          </a:bodyPr>
          <a:lstStyle/>
          <a:p>
            <a:pPr algn="ctr"/>
            <a:r>
              <a:rPr lang="de-DE" sz="1000" spc="-56" dirty="0">
                <a:solidFill>
                  <a:srgbClr val="0E4D65"/>
                </a:solidFill>
                <a:latin typeface="+mj-lt"/>
                <a:ea typeface="Lato" panose="020F0502020204030203" pitchFamily="34" charset="0"/>
                <a:cs typeface="Arial" panose="020B0604020202020204" pitchFamily="34" charset="0"/>
              </a:rPr>
              <a:t>Ihre Marketing Tech Stack Beschreibung</a:t>
            </a:r>
          </a:p>
        </p:txBody>
      </p:sp>
      <p:sp>
        <p:nvSpPr>
          <p:cNvPr id="14" name="TextBox 75">
            <a:extLst>
              <a:ext uri="{FF2B5EF4-FFF2-40B4-BE49-F238E27FC236}">
                <a16:creationId xmlns:a16="http://schemas.microsoft.com/office/drawing/2014/main" id="{857AB79D-D2AD-2334-22E6-485C5C3FC235}"/>
              </a:ext>
            </a:extLst>
          </p:cNvPr>
          <p:cNvSpPr txBox="1"/>
          <p:nvPr/>
        </p:nvSpPr>
        <p:spPr>
          <a:xfrm>
            <a:off x="5126785" y="1856762"/>
            <a:ext cx="807781" cy="553998"/>
          </a:xfrm>
          <a:prstGeom prst="rect">
            <a:avLst/>
          </a:prstGeom>
          <a:noFill/>
        </p:spPr>
        <p:txBody>
          <a:bodyPr wrap="square" rtlCol="0" anchor="ctr">
            <a:spAutoFit/>
          </a:bodyPr>
          <a:lstStyle/>
          <a:p>
            <a:pPr algn="ctr"/>
            <a:r>
              <a:rPr lang="de-DE" sz="1000" spc="-56" dirty="0">
                <a:solidFill>
                  <a:srgbClr val="0E4D65"/>
                </a:solidFill>
                <a:latin typeface="+mj-lt"/>
                <a:ea typeface="Lato" panose="020F0502020204030203" pitchFamily="34" charset="0"/>
                <a:cs typeface="Arial" panose="020B0604020202020204" pitchFamily="34" charset="0"/>
              </a:rPr>
              <a:t>Ihr  Highlight</a:t>
            </a:r>
          </a:p>
          <a:p>
            <a:pPr algn="ctr"/>
            <a:r>
              <a:rPr lang="de-DE" sz="1000" spc="-56" dirty="0">
                <a:solidFill>
                  <a:srgbClr val="0E4D65"/>
                </a:solidFill>
                <a:latin typeface="+mj-lt"/>
                <a:ea typeface="Lato" panose="020F0502020204030203" pitchFamily="34" charset="0"/>
                <a:cs typeface="Arial" panose="020B0604020202020204" pitchFamily="34" charset="0"/>
              </a:rPr>
              <a:t>des Stacks</a:t>
            </a:r>
          </a:p>
        </p:txBody>
      </p:sp>
      <p:sp>
        <p:nvSpPr>
          <p:cNvPr id="16" name="TextBox 75">
            <a:extLst>
              <a:ext uri="{FF2B5EF4-FFF2-40B4-BE49-F238E27FC236}">
                <a16:creationId xmlns:a16="http://schemas.microsoft.com/office/drawing/2014/main" id="{635BE1CB-A41F-63B1-8B0E-30D3B10168BC}"/>
              </a:ext>
            </a:extLst>
          </p:cNvPr>
          <p:cNvSpPr txBox="1"/>
          <p:nvPr/>
        </p:nvSpPr>
        <p:spPr>
          <a:xfrm>
            <a:off x="8480472" y="1856762"/>
            <a:ext cx="911945" cy="553998"/>
          </a:xfrm>
          <a:prstGeom prst="rect">
            <a:avLst/>
          </a:prstGeom>
          <a:noFill/>
        </p:spPr>
        <p:txBody>
          <a:bodyPr wrap="square" rtlCol="0" anchor="ctr">
            <a:spAutoFit/>
          </a:bodyPr>
          <a:lstStyle/>
          <a:p>
            <a:pPr algn="ctr"/>
            <a:r>
              <a:rPr lang="de-DE" sz="1000" spc="-56" dirty="0" err="1">
                <a:solidFill>
                  <a:srgbClr val="0E4D65"/>
                </a:solidFill>
                <a:latin typeface="+mj-lt"/>
                <a:ea typeface="Lato" panose="020F0502020204030203" pitchFamily="34" charset="0"/>
                <a:cs typeface="Arial" panose="020B0604020202020204" pitchFamily="34" charset="0"/>
              </a:rPr>
              <a:t>Weiterent</a:t>
            </a:r>
            <a:r>
              <a:rPr lang="de-DE" sz="1000" spc="-56" dirty="0">
                <a:solidFill>
                  <a:srgbClr val="0E4D65"/>
                </a:solidFill>
                <a:latin typeface="+mj-lt"/>
                <a:ea typeface="Lato" panose="020F0502020204030203" pitchFamily="34" charset="0"/>
                <a:cs typeface="Arial" panose="020B0604020202020204" pitchFamily="34" charset="0"/>
              </a:rPr>
              <a:t>-wicklungen 2025/2026</a:t>
            </a:r>
          </a:p>
        </p:txBody>
      </p:sp>
      <p:sp>
        <p:nvSpPr>
          <p:cNvPr id="18" name="TextBox 60">
            <a:extLst>
              <a:ext uri="{FF2B5EF4-FFF2-40B4-BE49-F238E27FC236}">
                <a16:creationId xmlns:a16="http://schemas.microsoft.com/office/drawing/2014/main" id="{631ABB1E-1ED5-3341-CF9E-BB2089F030D7}"/>
              </a:ext>
            </a:extLst>
          </p:cNvPr>
          <p:cNvSpPr txBox="1"/>
          <p:nvPr/>
        </p:nvSpPr>
        <p:spPr>
          <a:xfrm>
            <a:off x="1581639" y="3624596"/>
            <a:ext cx="1444170" cy="1064394"/>
          </a:xfrm>
          <a:prstGeom prst="rect">
            <a:avLst/>
          </a:prstGeom>
          <a:noFill/>
        </p:spPr>
        <p:txBody>
          <a:bodyPr wrap="square" lIns="0" tIns="0" rIns="0" bIns="0" rtlCol="0">
            <a:spAutoFit/>
          </a:bodyPr>
          <a:lstStyle/>
          <a:p>
            <a:pPr algn="ctr">
              <a:lnSpc>
                <a:spcPts val="1448"/>
              </a:lnSpc>
            </a:pPr>
            <a:r>
              <a:rPr lang="de-DE" sz="1000" dirty="0">
                <a:solidFill>
                  <a:srgbClr val="0E4D65"/>
                </a:solidFill>
                <a:ea typeface="Lato Light" panose="020F0502020204030203" pitchFamily="34" charset="0"/>
                <a:cs typeface="Poppins Light" pitchFamily="2" charset="77"/>
              </a:rPr>
              <a:t>Laden Sie ein Bild Ihres Marketing Tech Stack hoch (Inspirationen finden Sie unter </a:t>
            </a:r>
            <a:r>
              <a:rPr lang="de-DE" sz="1000" dirty="0">
                <a:solidFill>
                  <a:srgbClr val="0E4D65"/>
                </a:solidFill>
                <a:ea typeface="Lato Light" panose="020F0502020204030203" pitchFamily="34" charset="0"/>
                <a:cs typeface="Poppins Light" pitchFamily="2" charset="77"/>
                <a:hlinkClick r:id="rId8">
                  <a:extLst>
                    <a:ext uri="{A12FA001-AC4F-418D-AE19-62706E023703}">
                      <ahyp:hlinkClr xmlns:ahyp="http://schemas.microsoft.com/office/drawing/2018/hyperlinkcolor" val="tx"/>
                    </a:ext>
                  </a:extLst>
                </a:hlinkClick>
              </a:rPr>
              <a:t>www.marketing-tech-award.de</a:t>
            </a:r>
            <a:r>
              <a:rPr lang="de-DE" sz="1000" dirty="0">
                <a:solidFill>
                  <a:srgbClr val="0E4D65"/>
                </a:solidFill>
                <a:ea typeface="Lato Light" panose="020F0502020204030203" pitchFamily="34" charset="0"/>
                <a:cs typeface="Poppins Light" pitchFamily="2" charset="77"/>
              </a:rPr>
              <a:t>) </a:t>
            </a:r>
          </a:p>
        </p:txBody>
      </p:sp>
      <p:sp>
        <p:nvSpPr>
          <p:cNvPr id="19" name="TextBox 60">
            <a:extLst>
              <a:ext uri="{FF2B5EF4-FFF2-40B4-BE49-F238E27FC236}">
                <a16:creationId xmlns:a16="http://schemas.microsoft.com/office/drawing/2014/main" id="{CF467F62-362B-5F32-54C6-20835564571B}"/>
              </a:ext>
            </a:extLst>
          </p:cNvPr>
          <p:cNvSpPr txBox="1"/>
          <p:nvPr/>
        </p:nvSpPr>
        <p:spPr>
          <a:xfrm>
            <a:off x="3269099" y="3624596"/>
            <a:ext cx="1444170" cy="1280282"/>
          </a:xfrm>
          <a:prstGeom prst="rect">
            <a:avLst/>
          </a:prstGeom>
          <a:noFill/>
        </p:spPr>
        <p:txBody>
          <a:bodyPr wrap="square" lIns="0" tIns="0" rIns="0" bIns="0" rtlCol="0">
            <a:spAutoFit/>
          </a:bodyPr>
          <a:lstStyle/>
          <a:p>
            <a:pPr algn="ctr">
              <a:lnSpc>
                <a:spcPts val="1448"/>
              </a:lnSpc>
            </a:pPr>
            <a:r>
              <a:rPr lang="de-DE" sz="1000" dirty="0">
                <a:solidFill>
                  <a:srgbClr val="0E4D65"/>
                </a:solidFill>
                <a:ea typeface="Lato Light" panose="020F0502020204030203" pitchFamily="34" charset="0"/>
                <a:cs typeface="Poppins Light" pitchFamily="2" charset="77"/>
              </a:rPr>
              <a:t>Beschreiben Sie uns bitte auf 3-5 Seiten, was Ihren Marketing Tack Stack ausmacht bzw. warum Sie sich für diese Elemente entschieden haben.</a:t>
            </a:r>
          </a:p>
        </p:txBody>
      </p:sp>
      <p:sp>
        <p:nvSpPr>
          <p:cNvPr id="20" name="TextBox 60">
            <a:extLst>
              <a:ext uri="{FF2B5EF4-FFF2-40B4-BE49-F238E27FC236}">
                <a16:creationId xmlns:a16="http://schemas.microsoft.com/office/drawing/2014/main" id="{C168FA83-10AF-806F-8B3B-71B60F3DC44C}"/>
              </a:ext>
            </a:extLst>
          </p:cNvPr>
          <p:cNvSpPr txBox="1"/>
          <p:nvPr/>
        </p:nvSpPr>
        <p:spPr>
          <a:xfrm>
            <a:off x="4956559" y="3624596"/>
            <a:ext cx="1444170" cy="1064394"/>
          </a:xfrm>
          <a:prstGeom prst="rect">
            <a:avLst/>
          </a:prstGeom>
          <a:noFill/>
        </p:spPr>
        <p:txBody>
          <a:bodyPr wrap="square" lIns="0" tIns="0" rIns="0" bIns="0" rtlCol="0">
            <a:spAutoFit/>
          </a:bodyPr>
          <a:lstStyle/>
          <a:p>
            <a:pPr algn="ctr">
              <a:lnSpc>
                <a:spcPts val="1448"/>
              </a:lnSpc>
            </a:pPr>
            <a:r>
              <a:rPr lang="de-DE" sz="1000" dirty="0">
                <a:solidFill>
                  <a:srgbClr val="0E4D65"/>
                </a:solidFill>
                <a:ea typeface="Lato Light" panose="020F0502020204030203" pitchFamily="34" charset="0"/>
                <a:cs typeface="Poppins Light" pitchFamily="2" charset="77"/>
              </a:rPr>
              <a:t>Was ist Ihr persönliches Highlight Ihres Tech Stacks, auf das Sie besonders stolz sind bzw. was ist Ihr Best Practice und warum? </a:t>
            </a:r>
          </a:p>
        </p:txBody>
      </p:sp>
      <p:sp>
        <p:nvSpPr>
          <p:cNvPr id="21" name="TextBox 60">
            <a:extLst>
              <a:ext uri="{FF2B5EF4-FFF2-40B4-BE49-F238E27FC236}">
                <a16:creationId xmlns:a16="http://schemas.microsoft.com/office/drawing/2014/main" id="{A4C5FB8D-05A6-CF0B-0E86-F72408254124}"/>
              </a:ext>
            </a:extLst>
          </p:cNvPr>
          <p:cNvSpPr txBox="1"/>
          <p:nvPr/>
        </p:nvSpPr>
        <p:spPr>
          <a:xfrm>
            <a:off x="8521183" y="3624596"/>
            <a:ext cx="1444170" cy="1064394"/>
          </a:xfrm>
          <a:prstGeom prst="rect">
            <a:avLst/>
          </a:prstGeom>
          <a:noFill/>
        </p:spPr>
        <p:txBody>
          <a:bodyPr wrap="square" lIns="0" tIns="0" rIns="0" bIns="0" rtlCol="0">
            <a:spAutoFit/>
          </a:bodyPr>
          <a:lstStyle/>
          <a:p>
            <a:pPr algn="ctr">
              <a:lnSpc>
                <a:spcPts val="1448"/>
              </a:lnSpc>
            </a:pPr>
            <a:r>
              <a:rPr lang="de-DE" sz="1000" dirty="0">
                <a:solidFill>
                  <a:srgbClr val="0E4D65"/>
                </a:solidFill>
                <a:ea typeface="Lato Light" panose="020F0502020204030203" pitchFamily="34" charset="0"/>
                <a:cs typeface="Poppins Light" pitchFamily="2" charset="77"/>
              </a:rPr>
              <a:t>Planen Sie Veränderungen an Ihrem Stack für 2025 / 2026? Wenn ja, dann welche und mit welchem Ziel und warum? </a:t>
            </a:r>
          </a:p>
        </p:txBody>
      </p:sp>
      <p:sp>
        <p:nvSpPr>
          <p:cNvPr id="22" name="Textfeld 21">
            <a:extLst>
              <a:ext uri="{FF2B5EF4-FFF2-40B4-BE49-F238E27FC236}">
                <a16:creationId xmlns:a16="http://schemas.microsoft.com/office/drawing/2014/main" id="{A6E7741C-85A5-D0C6-C927-93147F4EA5E9}"/>
              </a:ext>
            </a:extLst>
          </p:cNvPr>
          <p:cNvSpPr txBox="1"/>
          <p:nvPr/>
        </p:nvSpPr>
        <p:spPr>
          <a:xfrm>
            <a:off x="1856438" y="1440085"/>
            <a:ext cx="518400" cy="215444"/>
          </a:xfrm>
          <a:prstGeom prst="rect">
            <a:avLst/>
          </a:prstGeom>
          <a:noFill/>
        </p:spPr>
        <p:txBody>
          <a:bodyPr wrap="square" lIns="0" tIns="0" rIns="0" bIns="0" rtlCol="0">
            <a:spAutoFit/>
          </a:bodyPr>
          <a:lstStyle/>
          <a:p>
            <a:pPr algn="ctr"/>
            <a:r>
              <a:rPr lang="de-DE" sz="1400" b="1" dirty="0">
                <a:solidFill>
                  <a:srgbClr val="DDEFF2"/>
                </a:solidFill>
              </a:rPr>
              <a:t>1</a:t>
            </a:r>
          </a:p>
        </p:txBody>
      </p:sp>
      <p:sp>
        <p:nvSpPr>
          <p:cNvPr id="23" name="Textfeld 22">
            <a:extLst>
              <a:ext uri="{FF2B5EF4-FFF2-40B4-BE49-F238E27FC236}">
                <a16:creationId xmlns:a16="http://schemas.microsoft.com/office/drawing/2014/main" id="{BC99D9BD-9F08-2E4D-DFD9-48870C611A0B}"/>
              </a:ext>
            </a:extLst>
          </p:cNvPr>
          <p:cNvSpPr txBox="1"/>
          <p:nvPr/>
        </p:nvSpPr>
        <p:spPr>
          <a:xfrm>
            <a:off x="3564401" y="1440085"/>
            <a:ext cx="518400" cy="215444"/>
          </a:xfrm>
          <a:prstGeom prst="rect">
            <a:avLst/>
          </a:prstGeom>
          <a:noFill/>
        </p:spPr>
        <p:txBody>
          <a:bodyPr wrap="square" lIns="0" tIns="0" rIns="0" bIns="0" rtlCol="0">
            <a:spAutoFit/>
          </a:bodyPr>
          <a:lstStyle/>
          <a:p>
            <a:pPr algn="ctr"/>
            <a:r>
              <a:rPr lang="de-DE" sz="1400" b="1" dirty="0">
                <a:solidFill>
                  <a:srgbClr val="DDEFF2"/>
                </a:solidFill>
              </a:rPr>
              <a:t>2</a:t>
            </a:r>
          </a:p>
        </p:txBody>
      </p:sp>
      <p:sp>
        <p:nvSpPr>
          <p:cNvPr id="24" name="Textfeld 23">
            <a:extLst>
              <a:ext uri="{FF2B5EF4-FFF2-40B4-BE49-F238E27FC236}">
                <a16:creationId xmlns:a16="http://schemas.microsoft.com/office/drawing/2014/main" id="{96449600-1B80-9497-E0C4-82DE49AF57C9}"/>
              </a:ext>
            </a:extLst>
          </p:cNvPr>
          <p:cNvSpPr txBox="1"/>
          <p:nvPr/>
        </p:nvSpPr>
        <p:spPr>
          <a:xfrm>
            <a:off x="5271475" y="1464772"/>
            <a:ext cx="518400" cy="215444"/>
          </a:xfrm>
          <a:prstGeom prst="rect">
            <a:avLst/>
          </a:prstGeom>
          <a:noFill/>
        </p:spPr>
        <p:txBody>
          <a:bodyPr wrap="square" lIns="0" tIns="0" rIns="0" bIns="0" rtlCol="0">
            <a:spAutoFit/>
          </a:bodyPr>
          <a:lstStyle/>
          <a:p>
            <a:pPr algn="ctr"/>
            <a:r>
              <a:rPr lang="de-DE" sz="1400" b="1" dirty="0">
                <a:solidFill>
                  <a:srgbClr val="DDEFF2"/>
                </a:solidFill>
              </a:rPr>
              <a:t>3</a:t>
            </a:r>
          </a:p>
        </p:txBody>
      </p:sp>
      <p:sp>
        <p:nvSpPr>
          <p:cNvPr id="26" name="Textfeld 25">
            <a:extLst>
              <a:ext uri="{FF2B5EF4-FFF2-40B4-BE49-F238E27FC236}">
                <a16:creationId xmlns:a16="http://schemas.microsoft.com/office/drawing/2014/main" id="{408E0487-3274-1F18-A115-8C1D7DAA7C32}"/>
              </a:ext>
            </a:extLst>
          </p:cNvPr>
          <p:cNvSpPr txBox="1"/>
          <p:nvPr/>
        </p:nvSpPr>
        <p:spPr>
          <a:xfrm>
            <a:off x="8677244" y="1454786"/>
            <a:ext cx="518400" cy="215444"/>
          </a:xfrm>
          <a:prstGeom prst="rect">
            <a:avLst/>
          </a:prstGeom>
          <a:noFill/>
        </p:spPr>
        <p:txBody>
          <a:bodyPr wrap="square" lIns="0" tIns="0" rIns="0" bIns="0" rtlCol="0">
            <a:spAutoFit/>
          </a:bodyPr>
          <a:lstStyle/>
          <a:p>
            <a:pPr algn="ctr"/>
            <a:r>
              <a:rPr lang="de-DE" sz="1400" b="1" dirty="0">
                <a:solidFill>
                  <a:srgbClr val="DDEFF2"/>
                </a:solidFill>
              </a:rPr>
              <a:t>5</a:t>
            </a:r>
          </a:p>
        </p:txBody>
      </p:sp>
      <p:sp>
        <p:nvSpPr>
          <p:cNvPr id="27" name="Textfeld 26">
            <a:extLst>
              <a:ext uri="{FF2B5EF4-FFF2-40B4-BE49-F238E27FC236}">
                <a16:creationId xmlns:a16="http://schemas.microsoft.com/office/drawing/2014/main" id="{732D1E6E-B361-972F-6927-ED760025B213}"/>
              </a:ext>
            </a:extLst>
          </p:cNvPr>
          <p:cNvSpPr txBox="1"/>
          <p:nvPr/>
        </p:nvSpPr>
        <p:spPr>
          <a:xfrm>
            <a:off x="6972109" y="1462605"/>
            <a:ext cx="518400" cy="215444"/>
          </a:xfrm>
          <a:prstGeom prst="rect">
            <a:avLst/>
          </a:prstGeom>
          <a:noFill/>
        </p:spPr>
        <p:txBody>
          <a:bodyPr wrap="square" lIns="0" tIns="0" rIns="0" bIns="0" rtlCol="0">
            <a:spAutoFit/>
          </a:bodyPr>
          <a:lstStyle/>
          <a:p>
            <a:pPr algn="ctr"/>
            <a:r>
              <a:rPr lang="de-DE" sz="1400" b="1" dirty="0">
                <a:solidFill>
                  <a:srgbClr val="DDEFF2"/>
                </a:solidFill>
              </a:rPr>
              <a:t>4</a:t>
            </a:r>
          </a:p>
        </p:txBody>
      </p:sp>
      <p:sp>
        <p:nvSpPr>
          <p:cNvPr id="28" name="TextBox 60">
            <a:extLst>
              <a:ext uri="{FF2B5EF4-FFF2-40B4-BE49-F238E27FC236}">
                <a16:creationId xmlns:a16="http://schemas.microsoft.com/office/drawing/2014/main" id="{C0E8E985-35BA-2A19-D3D3-4D63C2D7FA08}"/>
              </a:ext>
            </a:extLst>
          </p:cNvPr>
          <p:cNvSpPr txBox="1"/>
          <p:nvPr/>
        </p:nvSpPr>
        <p:spPr>
          <a:xfrm>
            <a:off x="6644020" y="3624596"/>
            <a:ext cx="1633872" cy="1423467"/>
          </a:xfrm>
          <a:prstGeom prst="rect">
            <a:avLst/>
          </a:prstGeom>
          <a:noFill/>
        </p:spPr>
        <p:txBody>
          <a:bodyPr wrap="square" lIns="0" tIns="0" rIns="0" bIns="0" rtlCol="0">
            <a:spAutoFit/>
          </a:bodyPr>
          <a:lstStyle/>
          <a:p>
            <a:pPr algn="ctr">
              <a:lnSpc>
                <a:spcPts val="1448"/>
              </a:lnSpc>
            </a:pPr>
            <a:r>
              <a:rPr lang="de-DE" sz="1000" dirty="0">
                <a:solidFill>
                  <a:srgbClr val="0E4D65"/>
                </a:solidFill>
                <a:ea typeface="Lato Light" panose="020F0502020204030203" pitchFamily="34" charset="0"/>
                <a:cs typeface="Poppins Light" pitchFamily="2" charset="77"/>
              </a:rPr>
              <a:t>Beschreiben Sie uns, inwiefern Ihr Stack auch individuelle Elemente enthält, inwiefern die Bausteine auf Daten- und Prozessebene integriert sind und wie hoch der Personalisierungs- und Segmentierungsgrad ist.</a:t>
            </a:r>
          </a:p>
        </p:txBody>
      </p:sp>
      <p:sp>
        <p:nvSpPr>
          <p:cNvPr id="29" name="TextBox 75">
            <a:extLst>
              <a:ext uri="{FF2B5EF4-FFF2-40B4-BE49-F238E27FC236}">
                <a16:creationId xmlns:a16="http://schemas.microsoft.com/office/drawing/2014/main" id="{32A714C6-5A02-61F1-3240-741A92816585}"/>
              </a:ext>
            </a:extLst>
          </p:cNvPr>
          <p:cNvSpPr txBox="1"/>
          <p:nvPr/>
        </p:nvSpPr>
        <p:spPr>
          <a:xfrm>
            <a:off x="6639305" y="1779818"/>
            <a:ext cx="1184008" cy="707886"/>
          </a:xfrm>
          <a:prstGeom prst="rect">
            <a:avLst/>
          </a:prstGeom>
          <a:noFill/>
        </p:spPr>
        <p:txBody>
          <a:bodyPr wrap="square" rtlCol="0" anchor="ctr">
            <a:spAutoFit/>
          </a:bodyPr>
          <a:lstStyle/>
          <a:p>
            <a:pPr algn="ctr"/>
            <a:r>
              <a:rPr lang="de-DE" sz="1000" spc="-56" dirty="0">
                <a:solidFill>
                  <a:srgbClr val="0E4D65"/>
                </a:solidFill>
                <a:latin typeface="+mj-lt"/>
                <a:ea typeface="Lato" panose="020F0502020204030203" pitchFamily="34" charset="0"/>
                <a:cs typeface="Arial" panose="020B0604020202020204" pitchFamily="34" charset="0"/>
              </a:rPr>
              <a:t>Integrations-, </a:t>
            </a:r>
            <a:r>
              <a:rPr lang="de-DE" sz="1000" spc="-56" dirty="0" err="1">
                <a:solidFill>
                  <a:srgbClr val="0E4D65"/>
                </a:solidFill>
                <a:latin typeface="+mj-lt"/>
                <a:ea typeface="Lato" panose="020F0502020204030203" pitchFamily="34" charset="0"/>
                <a:cs typeface="Arial" panose="020B0604020202020204" pitchFamily="34" charset="0"/>
              </a:rPr>
              <a:t>Automatisie</a:t>
            </a:r>
            <a:r>
              <a:rPr lang="de-DE" sz="1000" spc="-56" dirty="0">
                <a:solidFill>
                  <a:srgbClr val="0E4D65"/>
                </a:solidFill>
                <a:latin typeface="+mj-lt"/>
                <a:ea typeface="Lato" panose="020F0502020204030203" pitchFamily="34" charset="0"/>
                <a:cs typeface="Arial" panose="020B0604020202020204" pitchFamily="34" charset="0"/>
              </a:rPr>
              <a:t>-</a:t>
            </a:r>
          </a:p>
          <a:p>
            <a:pPr algn="ctr"/>
            <a:r>
              <a:rPr lang="de-DE" sz="1000" spc="-56" dirty="0" err="1">
                <a:solidFill>
                  <a:srgbClr val="0E4D65"/>
                </a:solidFill>
                <a:latin typeface="+mj-lt"/>
                <a:ea typeface="Lato" panose="020F0502020204030203" pitchFamily="34" charset="0"/>
                <a:cs typeface="Arial" panose="020B0604020202020204" pitchFamily="34" charset="0"/>
              </a:rPr>
              <a:t>rungs</a:t>
            </a:r>
            <a:r>
              <a:rPr lang="de-DE" sz="1000" spc="-56" dirty="0">
                <a:solidFill>
                  <a:srgbClr val="0E4D65"/>
                </a:solidFill>
                <a:latin typeface="+mj-lt"/>
                <a:ea typeface="Lato" panose="020F0502020204030203" pitchFamily="34" charset="0"/>
                <a:cs typeface="Arial" panose="020B0604020202020204" pitchFamily="34" charset="0"/>
              </a:rPr>
              <a:t>-, Persona-</a:t>
            </a:r>
            <a:r>
              <a:rPr lang="de-DE" sz="1000" spc="-56" dirty="0" err="1">
                <a:solidFill>
                  <a:srgbClr val="0E4D65"/>
                </a:solidFill>
                <a:latin typeface="+mj-lt"/>
                <a:ea typeface="Lato" panose="020F0502020204030203" pitchFamily="34" charset="0"/>
                <a:cs typeface="Arial" panose="020B0604020202020204" pitchFamily="34" charset="0"/>
              </a:rPr>
              <a:t>lisierungsgrad</a:t>
            </a:r>
            <a:endParaRPr lang="de-DE" sz="1000" spc="-56" dirty="0">
              <a:solidFill>
                <a:srgbClr val="0E4D65"/>
              </a:solidFill>
              <a:latin typeface="+mj-lt"/>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97831403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ABCC8D35-5EC6-DF68-D42D-3B9178DF4FE4}"/>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61060A04-17CB-F87C-FEA2-37B1C530EA8E}"/>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1AA2E1FF-C7C9-85BA-0DAC-03E2D8B001F8}"/>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CFD1C425-B9EC-5A50-8AC6-2631E00843E0}"/>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3461FA82-125D-CCEE-5C66-AFB677123153}"/>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E075A203-CF50-6D7E-6C9C-C3ED3476FE9F}"/>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5" name="Titel 4">
            <a:extLst>
              <a:ext uri="{FF2B5EF4-FFF2-40B4-BE49-F238E27FC236}">
                <a16:creationId xmlns:a16="http://schemas.microsoft.com/office/drawing/2014/main" id="{315BEDD2-0F68-8303-CBE9-6849C0B64CB8}"/>
              </a:ext>
            </a:extLst>
          </p:cNvPr>
          <p:cNvSpPr txBox="1">
            <a:spLocks/>
          </p:cNvSpPr>
          <p:nvPr/>
        </p:nvSpPr>
        <p:spPr>
          <a:xfrm>
            <a:off x="661331" y="305969"/>
            <a:ext cx="695867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Ihr Marketing Tech Stack Bild  </a:t>
            </a:r>
          </a:p>
        </p:txBody>
      </p:sp>
      <p:sp>
        <p:nvSpPr>
          <p:cNvPr id="7" name="Rectangle 8">
            <a:extLst>
              <a:ext uri="{FF2B5EF4-FFF2-40B4-BE49-F238E27FC236}">
                <a16:creationId xmlns:a16="http://schemas.microsoft.com/office/drawing/2014/main" id="{73A6A279-930F-CC21-7EAA-0C7199872A71}"/>
              </a:ext>
            </a:extLst>
          </p:cNvPr>
          <p:cNvSpPr/>
          <p:nvPr/>
        </p:nvSpPr>
        <p:spPr>
          <a:xfrm>
            <a:off x="-1" y="1309688"/>
            <a:ext cx="2857501" cy="5548312"/>
          </a:xfrm>
          <a:prstGeom prst="round2SameRect">
            <a:avLst/>
          </a:prstGeom>
          <a:solidFill>
            <a:srgbClr val="DDEF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marL="0" indent="0">
              <a:lnSpc>
                <a:spcPct val="110000"/>
              </a:lnSpc>
              <a:buFont typeface="Arial" panose="020B0604020202020204" pitchFamily="34" charset="0"/>
              <a:buNone/>
            </a:pPr>
            <a:r>
              <a:rPr lang="de-DE" sz="1000" dirty="0">
                <a:solidFill>
                  <a:schemeClr val="tx1"/>
                </a:solidFill>
                <a:ea typeface="Roboto" panose="02000000000000000000" pitchFamily="2" charset="0"/>
                <a:cs typeface="Roboto" panose="02000000000000000000" pitchFamily="2" charset="0"/>
              </a:rPr>
              <a:t>Bitte stellen Sie in der Visualisierung Ihres Marketing Tech Stacks alle Bausteine als Bild dar mit Logos oder Namen der Tools und Tech-Bausteine – entweder nach Funktionsbereichen, nach Wertschöpfung, nach Customer Journey-Phasen oder einer alternativen Darstellung. Umfassen sollte der Tech Stack Komponenten aus:</a:t>
            </a:r>
          </a:p>
          <a:p>
            <a:pPr marL="0" indent="0">
              <a:lnSpc>
                <a:spcPct val="110000"/>
              </a:lnSpc>
              <a:buFont typeface="Arial" panose="020B0604020202020204" pitchFamily="34" charset="0"/>
              <a:buNone/>
            </a:pPr>
            <a:endParaRPr lang="de-DE" sz="1000" dirty="0">
              <a:solidFill>
                <a:schemeClr val="tx1"/>
              </a:solidFill>
              <a:ea typeface="Roboto" panose="02000000000000000000" pitchFamily="2" charset="0"/>
              <a:cs typeface="Roboto" panose="02000000000000000000" pitchFamily="2" charset="0"/>
            </a:endParaRP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Data Management</a:t>
            </a: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Data Analytics </a:t>
            </a: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CRM/CDP </a:t>
            </a: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Marketing-Planung und </a:t>
            </a:r>
            <a:br>
              <a:rPr lang="de-DE" sz="1000" dirty="0">
                <a:solidFill>
                  <a:schemeClr val="tx1"/>
                </a:solidFill>
                <a:ea typeface="Roboto" panose="02000000000000000000" pitchFamily="2" charset="0"/>
                <a:cs typeface="Roboto" panose="02000000000000000000" pitchFamily="2" charset="0"/>
              </a:rPr>
            </a:br>
            <a:r>
              <a:rPr lang="de-DE" sz="1000" dirty="0">
                <a:solidFill>
                  <a:schemeClr val="tx1"/>
                </a:solidFill>
                <a:ea typeface="Roboto" panose="02000000000000000000" pitchFamily="2" charset="0"/>
                <a:cs typeface="Roboto" panose="02000000000000000000" pitchFamily="2" charset="0"/>
              </a:rPr>
              <a:t>-</a:t>
            </a:r>
            <a:r>
              <a:rPr lang="de-DE" sz="1000" dirty="0" err="1">
                <a:solidFill>
                  <a:schemeClr val="tx1"/>
                </a:solidFill>
                <a:ea typeface="Roboto" panose="02000000000000000000" pitchFamily="2" charset="0"/>
                <a:cs typeface="Roboto" panose="02000000000000000000" pitchFamily="2" charset="0"/>
              </a:rPr>
              <a:t>Ressourcemanagement</a:t>
            </a:r>
            <a:r>
              <a:rPr lang="de-DE" sz="1000" dirty="0">
                <a:solidFill>
                  <a:schemeClr val="tx1"/>
                </a:solidFill>
                <a:ea typeface="Roboto" panose="02000000000000000000" pitchFamily="2" charset="0"/>
                <a:cs typeface="Roboto" panose="02000000000000000000" pitchFamily="2" charset="0"/>
              </a:rPr>
              <a:t> (inkl. </a:t>
            </a:r>
            <a:r>
              <a:rPr lang="de-DE" sz="1000" dirty="0" err="1">
                <a:solidFill>
                  <a:schemeClr val="tx1"/>
                </a:solidFill>
                <a:ea typeface="Roboto" panose="02000000000000000000" pitchFamily="2" charset="0"/>
                <a:cs typeface="Roboto" panose="02000000000000000000" pitchFamily="2" charset="0"/>
              </a:rPr>
              <a:t>Operations</a:t>
            </a:r>
            <a:r>
              <a:rPr lang="de-DE" sz="1000" dirty="0">
                <a:solidFill>
                  <a:schemeClr val="tx1"/>
                </a:solidFill>
                <a:ea typeface="Roboto" panose="02000000000000000000" pitchFamily="2" charset="0"/>
                <a:cs typeface="Roboto" panose="02000000000000000000" pitchFamily="2" charset="0"/>
              </a:rPr>
              <a:t> &amp; Finance)</a:t>
            </a: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Personalisierungsbausteine </a:t>
            </a: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Shop Web/App Bausteine (E-Commerce)</a:t>
            </a: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Orchestrierung (z.B. Content, Bots, Produktdaten, Marketingautomation) </a:t>
            </a:r>
          </a:p>
          <a:p>
            <a:pPr marL="180975" lvl="1" indent="-180975">
              <a:lnSpc>
                <a:spcPct val="110000"/>
              </a:lnSpc>
              <a:buFont typeface="Arial" panose="020B0604020202020204" pitchFamily="34" charset="0"/>
              <a:buChar char="•"/>
            </a:pPr>
            <a:r>
              <a:rPr lang="de-DE" sz="1000" dirty="0">
                <a:solidFill>
                  <a:schemeClr val="tx1"/>
                </a:solidFill>
                <a:ea typeface="Roboto" panose="02000000000000000000" pitchFamily="2" charset="0"/>
                <a:cs typeface="Roboto" panose="02000000000000000000" pitchFamily="2" charset="0"/>
              </a:rPr>
              <a:t>Kampagnen- und Channel-Management (z.B. Display, SEA, </a:t>
            </a:r>
            <a:r>
              <a:rPr lang="de-DE" sz="1000" dirty="0" err="1">
                <a:solidFill>
                  <a:schemeClr val="tx1"/>
                </a:solidFill>
                <a:ea typeface="Roboto" panose="02000000000000000000" pitchFamily="2" charset="0"/>
                <a:cs typeface="Roboto" panose="02000000000000000000" pitchFamily="2" charset="0"/>
              </a:rPr>
              <a:t>Affiliate</a:t>
            </a:r>
            <a:r>
              <a:rPr lang="de-DE" sz="1000" dirty="0">
                <a:solidFill>
                  <a:schemeClr val="tx1"/>
                </a:solidFill>
                <a:ea typeface="Roboto" panose="02000000000000000000" pitchFamily="2" charset="0"/>
                <a:cs typeface="Roboto" panose="02000000000000000000" pitchFamily="2" charset="0"/>
              </a:rPr>
              <a:t>, </a:t>
            </a:r>
            <a:r>
              <a:rPr lang="de-DE" sz="1000" dirty="0" err="1">
                <a:solidFill>
                  <a:schemeClr val="tx1"/>
                </a:solidFill>
                <a:ea typeface="Roboto" panose="02000000000000000000" pitchFamily="2" charset="0"/>
                <a:cs typeface="Roboto" panose="02000000000000000000" pitchFamily="2" charset="0"/>
              </a:rPr>
              <a:t>Social</a:t>
            </a:r>
            <a:r>
              <a:rPr lang="de-DE" sz="1000" dirty="0">
                <a:solidFill>
                  <a:schemeClr val="tx1"/>
                </a:solidFill>
                <a:ea typeface="Roboto" panose="02000000000000000000" pitchFamily="2" charset="0"/>
                <a:cs typeface="Roboto" panose="02000000000000000000" pitchFamily="2" charset="0"/>
              </a:rPr>
              <a:t>, SEO, etc.)        </a:t>
            </a:r>
          </a:p>
        </p:txBody>
      </p:sp>
      <p:sp>
        <p:nvSpPr>
          <p:cNvPr id="30" name="Content Placeholder 2">
            <a:extLst>
              <a:ext uri="{FF2B5EF4-FFF2-40B4-BE49-F238E27FC236}">
                <a16:creationId xmlns:a16="http://schemas.microsoft.com/office/drawing/2014/main" id="{7CA878A4-32D2-F889-46FA-3046617BF713}"/>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9ADC4B11-963F-CAD2-8B36-696420C9B0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34" name="Textfeld 33">
            <a:extLst>
              <a:ext uri="{FF2B5EF4-FFF2-40B4-BE49-F238E27FC236}">
                <a16:creationId xmlns:a16="http://schemas.microsoft.com/office/drawing/2014/main" id="{61A313D4-CF4B-CDDA-2B6B-C82219AE7FE5}"/>
              </a:ext>
            </a:extLst>
          </p:cNvPr>
          <p:cNvSpPr txBox="1"/>
          <p:nvPr/>
        </p:nvSpPr>
        <p:spPr>
          <a:xfrm>
            <a:off x="3107094" y="1309688"/>
            <a:ext cx="8649477" cy="4524315"/>
          </a:xfrm>
          <a:prstGeom prst="rect">
            <a:avLst/>
          </a:prstGeom>
          <a:noFill/>
        </p:spPr>
        <p:txBody>
          <a:bodyPr wrap="square" rtlCol="0">
            <a:spAutoFit/>
          </a:bodyPr>
          <a:lstStyle/>
          <a:p>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35" name="Donut 27">
            <a:extLst>
              <a:ext uri="{FF2B5EF4-FFF2-40B4-BE49-F238E27FC236}">
                <a16:creationId xmlns:a16="http://schemas.microsoft.com/office/drawing/2014/main" id="{D0D2E974-7735-F5E5-388D-83626099A950}"/>
              </a:ext>
            </a:extLst>
          </p:cNvPr>
          <p:cNvSpPr/>
          <p:nvPr/>
        </p:nvSpPr>
        <p:spPr>
          <a:xfrm>
            <a:off x="61758" y="310802"/>
            <a:ext cx="599573" cy="424557"/>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lIns="0" rIns="198000" rtlCol="0" anchor="ctr"/>
          <a:lstStyle/>
          <a:p>
            <a:pPr algn="ctr"/>
            <a:r>
              <a:rPr lang="de-DE" altLang="ko-KR" sz="1400" dirty="0">
                <a:solidFill>
                  <a:srgbClr val="0E4D65"/>
                </a:solidFill>
                <a:latin typeface="+mj-lt"/>
              </a:rPr>
              <a:t>1</a:t>
            </a:r>
          </a:p>
        </p:txBody>
      </p:sp>
    </p:spTree>
    <p:extLst>
      <p:ext uri="{BB962C8B-B14F-4D97-AF65-F5344CB8AC3E}">
        <p14:creationId xmlns:p14="http://schemas.microsoft.com/office/powerpoint/2010/main" val="327618574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C21F02EB-5FAC-1B91-8636-16CA54218A28}"/>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8621F470-31CA-862F-66B1-CFD31F108375}"/>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6274300-6DE3-A441-2AAC-501A1E63679B}"/>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890EABF4-932D-5B4E-93AF-B7F402AE7FF6}"/>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B820790C-9B4C-7EBB-4BB3-8F9F25672FF3}"/>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6DEFD88E-911A-A2B9-44D1-A38E71B8B4EC}"/>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5" name="Titel 4">
            <a:extLst>
              <a:ext uri="{FF2B5EF4-FFF2-40B4-BE49-F238E27FC236}">
                <a16:creationId xmlns:a16="http://schemas.microsoft.com/office/drawing/2014/main" id="{B1EA72F8-4954-CD4C-C8A9-0A802B7EEC15}"/>
              </a:ext>
            </a:extLst>
          </p:cNvPr>
          <p:cNvSpPr txBox="1">
            <a:spLocks/>
          </p:cNvSpPr>
          <p:nvPr/>
        </p:nvSpPr>
        <p:spPr>
          <a:xfrm>
            <a:off x="661331" y="305969"/>
            <a:ext cx="695867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Ihre Marketing Tech Stack Beschreibung </a:t>
            </a:r>
          </a:p>
        </p:txBody>
      </p:sp>
      <p:sp>
        <p:nvSpPr>
          <p:cNvPr id="30" name="Content Placeholder 2">
            <a:extLst>
              <a:ext uri="{FF2B5EF4-FFF2-40B4-BE49-F238E27FC236}">
                <a16:creationId xmlns:a16="http://schemas.microsoft.com/office/drawing/2014/main" id="{2FD280E0-0453-E6CB-3E2E-DAB9126184CF}"/>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B6B45BD1-B5D2-AD2B-FF15-BAF62AA160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3" name="Textfeld 2">
            <a:extLst>
              <a:ext uri="{FF2B5EF4-FFF2-40B4-BE49-F238E27FC236}">
                <a16:creationId xmlns:a16="http://schemas.microsoft.com/office/drawing/2014/main" id="{84D11D7D-1680-6103-A529-1CFEC0E6A9FF}"/>
              </a:ext>
            </a:extLst>
          </p:cNvPr>
          <p:cNvSpPr txBox="1"/>
          <p:nvPr/>
        </p:nvSpPr>
        <p:spPr>
          <a:xfrm>
            <a:off x="3107094" y="1309688"/>
            <a:ext cx="8649477" cy="4524315"/>
          </a:xfrm>
          <a:prstGeom prst="rect">
            <a:avLst/>
          </a:prstGeom>
          <a:noFill/>
        </p:spPr>
        <p:txBody>
          <a:bodyPr wrap="square" rtlCol="0">
            <a:spAutoFit/>
          </a:bodyPr>
          <a:lstStyle/>
          <a:p>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6" name="Rectangle 8">
            <a:extLst>
              <a:ext uri="{FF2B5EF4-FFF2-40B4-BE49-F238E27FC236}">
                <a16:creationId xmlns:a16="http://schemas.microsoft.com/office/drawing/2014/main" id="{B98E91DA-AB00-B203-E074-34F03E7E7612}"/>
              </a:ext>
            </a:extLst>
          </p:cNvPr>
          <p:cNvSpPr/>
          <p:nvPr/>
        </p:nvSpPr>
        <p:spPr>
          <a:xfrm>
            <a:off x="-1" y="1309688"/>
            <a:ext cx="2857501" cy="5548312"/>
          </a:xfrm>
          <a:prstGeom prst="round2SameRect">
            <a:avLst/>
          </a:prstGeom>
          <a:solidFill>
            <a:srgbClr val="DDEF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marL="0" indent="0">
              <a:lnSpc>
                <a:spcPct val="110000"/>
              </a:lnSpc>
              <a:buFont typeface="Arial" panose="020B0604020202020204" pitchFamily="34" charset="0"/>
              <a:buNone/>
            </a:pPr>
            <a:r>
              <a:rPr lang="de-DE" sz="1000" dirty="0">
                <a:solidFill>
                  <a:srgbClr val="0E4D65"/>
                </a:solidFill>
                <a:ea typeface="Roboto" panose="02000000000000000000" pitchFamily="2" charset="0"/>
                <a:cs typeface="Roboto" panose="02000000000000000000" pitchFamily="2" charset="0"/>
              </a:rPr>
              <a:t>Bitte erklären Sie uns Ihren Marketing Tech Stack auf 3-5 Folien und beschreiben Sie, warum dieser so aufgebaut ist. Folgende Fragen können Sie als Hilfestellung nehmen:</a:t>
            </a:r>
          </a:p>
          <a:p>
            <a:pPr marL="0" indent="0">
              <a:lnSpc>
                <a:spcPct val="110000"/>
              </a:lnSpc>
              <a:buFont typeface="Arial" panose="020B0604020202020204" pitchFamily="34" charset="0"/>
              <a:buNone/>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Was sind die Unternehmensherausforderungen, die Sie mit dem Tech Stack lösen?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Wofür nutzen Sie welchen Baustein und warum haben Sie diese Entscheidung getroffen?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Welche Herausforderungen hatten Sie bei der Implementierung inkl. Change-Themen und wie haben Sie diese gemeistert?</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Was sind Ihre wichtigsten Use Cases / Kampagnen, die der Tech Stack abbildet?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Welches Problem hat der Tech Stack im Sinne von „vorher/nachher“ gelöst?</a:t>
            </a:r>
          </a:p>
          <a:p>
            <a:pPr marL="180975" lvl="1" indent="-180975">
              <a:lnSpc>
                <a:spcPct val="110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a:lnSpc>
                <a:spcPct val="110000"/>
              </a:lnSpc>
            </a:pPr>
            <a:r>
              <a:rPr lang="de-DE" sz="1000" dirty="0">
                <a:solidFill>
                  <a:srgbClr val="0E4D65"/>
                </a:solidFill>
                <a:ea typeface="Roboto" panose="02000000000000000000" pitchFamily="2" charset="0"/>
                <a:cs typeface="Roboto" panose="02000000000000000000" pitchFamily="2" charset="0"/>
              </a:rPr>
              <a:t>Bitte benennen Sie auch entsprechende KPIs.</a:t>
            </a:r>
          </a:p>
        </p:txBody>
      </p:sp>
      <p:sp>
        <p:nvSpPr>
          <p:cNvPr id="9" name="Donut 27">
            <a:extLst>
              <a:ext uri="{FF2B5EF4-FFF2-40B4-BE49-F238E27FC236}">
                <a16:creationId xmlns:a16="http://schemas.microsoft.com/office/drawing/2014/main" id="{0834E612-AD9F-1DC5-A493-CCB009622C60}"/>
              </a:ext>
            </a:extLst>
          </p:cNvPr>
          <p:cNvSpPr/>
          <p:nvPr/>
        </p:nvSpPr>
        <p:spPr>
          <a:xfrm>
            <a:off x="61758" y="310802"/>
            <a:ext cx="599573" cy="424557"/>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lIns="0" rIns="198000" rtlCol="0" anchor="ctr"/>
          <a:lstStyle/>
          <a:p>
            <a:pPr algn="ctr"/>
            <a:r>
              <a:rPr lang="de-DE" altLang="ko-KR" sz="1400" dirty="0">
                <a:solidFill>
                  <a:srgbClr val="0E4D65"/>
                </a:solidFill>
                <a:latin typeface="+mj-lt"/>
              </a:rPr>
              <a:t>2</a:t>
            </a:r>
          </a:p>
        </p:txBody>
      </p:sp>
    </p:spTree>
    <p:extLst>
      <p:ext uri="{BB962C8B-B14F-4D97-AF65-F5344CB8AC3E}">
        <p14:creationId xmlns:p14="http://schemas.microsoft.com/office/powerpoint/2010/main" val="12400749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B233AF61-B6AC-F103-3C9F-E61B8ECA85F2}"/>
            </a:ext>
          </a:extLst>
        </p:cNvPr>
        <p:cNvGrpSpPr/>
        <p:nvPr/>
      </p:nvGrpSpPr>
      <p:grpSpPr>
        <a:xfrm>
          <a:off x="0" y="0"/>
          <a:ext cx="0" cy="0"/>
          <a:chOff x="0" y="0"/>
          <a:chExt cx="0" cy="0"/>
        </a:xfrm>
      </p:grpSpPr>
      <p:sp>
        <p:nvSpPr>
          <p:cNvPr id="32" name="Rechteck 31">
            <a:extLst>
              <a:ext uri="{FF2B5EF4-FFF2-40B4-BE49-F238E27FC236}">
                <a16:creationId xmlns:a16="http://schemas.microsoft.com/office/drawing/2014/main" id="{D488302C-4655-7680-281A-267EED325EA9}"/>
              </a:ext>
            </a:extLst>
          </p:cNvPr>
          <p:cNvSpPr/>
          <p:nvPr/>
        </p:nvSpPr>
        <p:spPr>
          <a:xfrm>
            <a:off x="9417299" y="136153"/>
            <a:ext cx="2651425" cy="77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C3AEE19A-C974-150D-E9B7-BB4082992BEE}"/>
              </a:ext>
            </a:extLst>
          </p:cNvPr>
          <p:cNvSpPr>
            <a:spLocks/>
          </p:cNvSpPr>
          <p:nvPr/>
        </p:nvSpPr>
        <p:spPr>
          <a:xfrm>
            <a:off x="-1" y="1385"/>
            <a:ext cx="12192000" cy="6856615"/>
          </a:xfrm>
          <a:prstGeom prst="rect">
            <a:avLst/>
          </a:prstGeom>
          <a:gradFill>
            <a:gsLst>
              <a:gs pos="0">
                <a:srgbClr val="F9B401">
                  <a:lumMod val="77718"/>
                  <a:lumOff val="22282"/>
                </a:srgbClr>
              </a:gs>
              <a:gs pos="50000">
                <a:srgbClr val="F9B401">
                  <a:lumMod val="27559"/>
                  <a:lumOff val="72441"/>
                  <a:alpha val="78065"/>
                </a:srgbClr>
              </a:gs>
              <a:gs pos="100000">
                <a:srgbClr val="C5E5E6">
                  <a:lumMod val="51156"/>
                  <a:lumOff val="48844"/>
                  <a:alpha val="8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dirty="0"/>
          </a:p>
        </p:txBody>
      </p:sp>
      <p:grpSp>
        <p:nvGrpSpPr>
          <p:cNvPr id="25" name="Gruppieren 24">
            <a:extLst>
              <a:ext uri="{FF2B5EF4-FFF2-40B4-BE49-F238E27FC236}">
                <a16:creationId xmlns:a16="http://schemas.microsoft.com/office/drawing/2014/main" id="{0CA843BD-E2A7-3618-6CD0-875667C3291F}"/>
              </a:ext>
            </a:extLst>
          </p:cNvPr>
          <p:cNvGrpSpPr>
            <a:grpSpLocks/>
          </p:cNvGrpSpPr>
          <p:nvPr/>
        </p:nvGrpSpPr>
        <p:grpSpPr>
          <a:xfrm>
            <a:off x="10126092" y="5837452"/>
            <a:ext cx="2065908" cy="1020551"/>
            <a:chOff x="13640723" y="13852530"/>
            <a:chExt cx="2782957" cy="1374769"/>
          </a:xfrm>
        </p:grpSpPr>
        <p:sp>
          <p:nvSpPr>
            <p:cNvPr id="15" name="Eine Ecke des Rechtecks abrunden 14">
              <a:extLst>
                <a:ext uri="{FF2B5EF4-FFF2-40B4-BE49-F238E27FC236}">
                  <a16:creationId xmlns:a16="http://schemas.microsoft.com/office/drawing/2014/main" id="{D074D41D-4C2E-578D-88C0-9F22194F448B}"/>
                </a:ext>
              </a:extLst>
            </p:cNvPr>
            <p:cNvSpPr>
              <a:spLocks/>
            </p:cNvSpPr>
            <p:nvPr/>
          </p:nvSpPr>
          <p:spPr>
            <a:xfrm flipH="1">
              <a:off x="13640723" y="13854395"/>
              <a:ext cx="2782957" cy="1372904"/>
            </a:xfrm>
            <a:prstGeom prst="round1Rect">
              <a:avLst/>
            </a:prstGeom>
            <a:solidFill>
              <a:srgbClr val="176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11"/>
            </a:p>
          </p:txBody>
        </p:sp>
        <p:pic>
          <p:nvPicPr>
            <p:cNvPr id="17" name="Grafik 16" descr="Ein Bild, das Schrift, Text, Screenshot, Grafiken enthält.&#10;&#10;Automatisch generierte Beschreibung">
              <a:extLst>
                <a:ext uri="{FF2B5EF4-FFF2-40B4-BE49-F238E27FC236}">
                  <a16:creationId xmlns:a16="http://schemas.microsoft.com/office/drawing/2014/main" id="{88645DEF-BA0E-B238-8D6E-37788B0D0575}"/>
                </a:ext>
              </a:extLst>
            </p:cNvPr>
            <p:cNvPicPr>
              <a:picLocks noChangeAspect="1"/>
            </p:cNvPicPr>
            <p:nvPr/>
          </p:nvPicPr>
          <p:blipFill>
            <a:blip r:embed="rId5"/>
            <a:stretch>
              <a:fillRect/>
            </a:stretch>
          </p:blipFill>
          <p:spPr>
            <a:xfrm>
              <a:off x="13981556" y="13852530"/>
              <a:ext cx="2276060" cy="1372904"/>
            </a:xfrm>
            <a:prstGeom prst="rect">
              <a:avLst/>
            </a:prstGeom>
            <a:ln>
              <a:noFill/>
            </a:ln>
          </p:spPr>
        </p:pic>
      </p:grpSp>
      <p:sp>
        <p:nvSpPr>
          <p:cNvPr id="5" name="Titel 4">
            <a:extLst>
              <a:ext uri="{FF2B5EF4-FFF2-40B4-BE49-F238E27FC236}">
                <a16:creationId xmlns:a16="http://schemas.microsoft.com/office/drawing/2014/main" id="{0D0AD826-4AEC-97B5-D4EE-4495D832206B}"/>
              </a:ext>
            </a:extLst>
          </p:cNvPr>
          <p:cNvSpPr txBox="1">
            <a:spLocks/>
          </p:cNvSpPr>
          <p:nvPr/>
        </p:nvSpPr>
        <p:spPr>
          <a:xfrm>
            <a:off x="661331" y="305969"/>
            <a:ext cx="6958672" cy="315910"/>
          </a:xfrm>
          <a:prstGeom prst="rect">
            <a:avLst/>
          </a:prstGeom>
        </p:spPr>
        <p:txBody>
          <a:bodyPr/>
          <a:lstStyle>
            <a:lvl1pPr algn="l" defTabSz="914400" rtl="0" eaLnBrk="1" latinLnBrk="0" hangingPunct="1">
              <a:lnSpc>
                <a:spcPct val="100000"/>
              </a:lnSpc>
              <a:spcBef>
                <a:spcPct val="0"/>
              </a:spcBef>
              <a:buNone/>
              <a:defRPr lang="en-US" sz="2000" kern="1200" dirty="0">
                <a:solidFill>
                  <a:schemeClr val="tx1"/>
                </a:solidFill>
                <a:latin typeface="+mj-lt"/>
                <a:ea typeface="+mj-ea"/>
                <a:cs typeface="Segoe UI Semibold" panose="020B0702040204020203" pitchFamily="34" charset="0"/>
              </a:defRPr>
            </a:lvl1pPr>
          </a:lstStyle>
          <a:p>
            <a:r>
              <a:rPr lang="de-DE" b="1" dirty="0">
                <a:latin typeface="Kefa" panose="02000506000000020004" pitchFamily="2" charset="77"/>
              </a:rPr>
              <a:t>Ihre Marketing Tech Stack Beschreibung </a:t>
            </a:r>
          </a:p>
        </p:txBody>
      </p:sp>
      <p:sp>
        <p:nvSpPr>
          <p:cNvPr id="30" name="Content Placeholder 2">
            <a:extLst>
              <a:ext uri="{FF2B5EF4-FFF2-40B4-BE49-F238E27FC236}">
                <a16:creationId xmlns:a16="http://schemas.microsoft.com/office/drawing/2014/main" id="{1EF62A93-D88F-D59E-2375-340CBC656EAF}"/>
              </a:ext>
            </a:extLst>
          </p:cNvPr>
          <p:cNvSpPr txBox="1">
            <a:spLocks/>
          </p:cNvSpPr>
          <p:nvPr/>
        </p:nvSpPr>
        <p:spPr>
          <a:xfrm>
            <a:off x="95250" y="1419225"/>
            <a:ext cx="2667000" cy="4878388"/>
          </a:xfrm>
          <a:prstGeom prst="rect">
            <a:avLst/>
          </a:prstGeom>
        </p:spPr>
        <p:txBody>
          <a:bodyPr vert="horz" lIns="0" tIns="0" rIns="0" bIns="0" rtlCol="0" anchor="t">
            <a:noAutofit/>
          </a:bodyPr>
          <a:lstStyle>
            <a:lvl1pPr marL="270000" indent="-270000" algn="l" defTabSz="685800" rtl="0" eaLnBrk="1" latinLnBrk="0" hangingPunct="1">
              <a:lnSpc>
                <a:spcPct val="100000"/>
              </a:lnSpc>
              <a:spcBef>
                <a:spcPts val="400"/>
              </a:spcBef>
              <a:buFont typeface="Arial" panose="020B0604020202020204" pitchFamily="34" charset="0"/>
              <a:buChar char="•"/>
              <a:defRPr lang="de-DE" sz="1600" kern="1200" dirty="0" smtClean="0">
                <a:solidFill>
                  <a:schemeClr val="tx2"/>
                </a:solidFill>
                <a:latin typeface="+mn-lt"/>
                <a:ea typeface="+mn-ea"/>
                <a:cs typeface="+mn-cs"/>
              </a:defRPr>
            </a:lvl1pPr>
            <a:lvl2pPr marL="54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2pPr>
            <a:lvl3pPr marL="810000" indent="-270000" algn="l" defTabSz="685800" rtl="0" eaLnBrk="1" latinLnBrk="0" hangingPunct="1">
              <a:lnSpc>
                <a:spcPct val="100000"/>
              </a:lnSpc>
              <a:spcBef>
                <a:spcPts val="400"/>
              </a:spcBef>
              <a:buFont typeface="Arial" panose="020B0604020202020204" pitchFamily="34" charset="0"/>
              <a:buChar char="•"/>
              <a:defRPr lang="de-DE" sz="1400" kern="1200" dirty="0" smtClean="0">
                <a:solidFill>
                  <a:schemeClr val="tx2"/>
                </a:solidFill>
                <a:latin typeface="+mn-lt"/>
                <a:ea typeface="+mn-ea"/>
                <a:cs typeface="+mn-cs"/>
              </a:defRPr>
            </a:lvl3pPr>
            <a:lvl4pPr marL="1080000" indent="-270000" algn="l" defTabSz="685800" rtl="0" eaLnBrk="1" latinLnBrk="0" hangingPunct="1">
              <a:lnSpc>
                <a:spcPct val="100000"/>
              </a:lnSpc>
              <a:spcBef>
                <a:spcPts val="400"/>
              </a:spcBef>
              <a:buFont typeface="Symbol" panose="05050102010706020507" pitchFamily="18" charset="2"/>
              <a:buChar char="-"/>
              <a:defRPr lang="de-DE" sz="1400" kern="1200" dirty="0" smtClean="0">
                <a:solidFill>
                  <a:schemeClr val="tx2"/>
                </a:solidFill>
                <a:latin typeface="+mn-lt"/>
                <a:ea typeface="+mn-ea"/>
                <a:cs typeface="+mn-cs"/>
              </a:defRPr>
            </a:lvl4pPr>
            <a:lvl5pPr marL="1350000" indent="-270000" algn="l" defTabSz="685800" rtl="0" eaLnBrk="1" latinLnBrk="0" hangingPunct="1">
              <a:lnSpc>
                <a:spcPct val="100000"/>
              </a:lnSpc>
              <a:spcBef>
                <a:spcPts val="400"/>
              </a:spcBef>
              <a:buFont typeface="Arial" panose="020B0604020202020204" pitchFamily="34" charset="0"/>
              <a:buChar char="•"/>
              <a:defRPr lang="en-US" sz="14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200" dirty="0">
              <a:solidFill>
                <a:schemeClr val="tx1"/>
              </a:solidFill>
              <a:ea typeface="Roboto Light"/>
            </a:endParaRPr>
          </a:p>
        </p:txBody>
      </p:sp>
      <p:pic>
        <p:nvPicPr>
          <p:cNvPr id="33" name="Grafik 32">
            <a:extLst>
              <a:ext uri="{FF2B5EF4-FFF2-40B4-BE49-F238E27FC236}">
                <a16:creationId xmlns:a16="http://schemas.microsoft.com/office/drawing/2014/main" id="{3A1661B2-88FC-55D4-AAEF-8F5928BDA3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7607" y="0"/>
            <a:ext cx="1972619" cy="1110132"/>
          </a:xfrm>
          <a:prstGeom prst="rect">
            <a:avLst/>
          </a:prstGeom>
        </p:spPr>
      </p:pic>
      <p:sp>
        <p:nvSpPr>
          <p:cNvPr id="3" name="Textfeld 2">
            <a:extLst>
              <a:ext uri="{FF2B5EF4-FFF2-40B4-BE49-F238E27FC236}">
                <a16:creationId xmlns:a16="http://schemas.microsoft.com/office/drawing/2014/main" id="{0875C54B-24EB-34C2-87CC-6E9332E9A5E3}"/>
              </a:ext>
            </a:extLst>
          </p:cNvPr>
          <p:cNvSpPr txBox="1"/>
          <p:nvPr/>
        </p:nvSpPr>
        <p:spPr>
          <a:xfrm>
            <a:off x="3107094" y="1309688"/>
            <a:ext cx="8649477" cy="4524315"/>
          </a:xfrm>
          <a:prstGeom prst="rect">
            <a:avLst/>
          </a:prstGeom>
          <a:noFill/>
        </p:spPr>
        <p:txBody>
          <a:bodyPr wrap="square" rtlCol="0">
            <a:spAutoFit/>
          </a:bodyPr>
          <a:lstStyle/>
          <a:p>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 name="Rectangle 8">
            <a:extLst>
              <a:ext uri="{FF2B5EF4-FFF2-40B4-BE49-F238E27FC236}">
                <a16:creationId xmlns:a16="http://schemas.microsoft.com/office/drawing/2014/main" id="{1108DE62-98DF-5A2C-B368-BF5D5D8464FD}"/>
              </a:ext>
            </a:extLst>
          </p:cNvPr>
          <p:cNvSpPr/>
          <p:nvPr/>
        </p:nvSpPr>
        <p:spPr>
          <a:xfrm>
            <a:off x="-1" y="1309688"/>
            <a:ext cx="2857501" cy="5548312"/>
          </a:xfrm>
          <a:prstGeom prst="round2SameRect">
            <a:avLst/>
          </a:prstGeom>
          <a:solidFill>
            <a:srgbClr val="DDEFF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marL="0" indent="0">
              <a:lnSpc>
                <a:spcPct val="110000"/>
              </a:lnSpc>
              <a:buFont typeface="Arial" panose="020B0604020202020204" pitchFamily="34" charset="0"/>
              <a:buNone/>
            </a:pPr>
            <a:r>
              <a:rPr lang="de-DE" sz="1000" dirty="0">
                <a:solidFill>
                  <a:srgbClr val="0E4D65"/>
                </a:solidFill>
                <a:ea typeface="Roboto" panose="02000000000000000000" pitchFamily="2" charset="0"/>
                <a:cs typeface="Roboto" panose="02000000000000000000" pitchFamily="2" charset="0"/>
              </a:rPr>
              <a:t>Bitte erklären Sie uns Ihren Marketing Tech Stack auf 3-5 Folien und beschreiben Sie, warum dieser so aufgebaut ist. Folgende Fragen können Sie als Hilfestellung nehmen:</a:t>
            </a:r>
          </a:p>
          <a:p>
            <a:pPr marL="0" indent="0">
              <a:lnSpc>
                <a:spcPct val="110000"/>
              </a:lnSpc>
              <a:buFont typeface="Arial" panose="020B0604020202020204" pitchFamily="34" charset="0"/>
              <a:buNone/>
            </a:pPr>
            <a:endParaRPr lang="de-DE" sz="1000" dirty="0">
              <a:solidFill>
                <a:srgbClr val="0E4D65"/>
              </a:solidFill>
              <a:ea typeface="Roboto" panose="02000000000000000000" pitchFamily="2" charset="0"/>
              <a:cs typeface="Roboto" panose="02000000000000000000" pitchFamily="2" charset="0"/>
            </a:endParaRP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Was sind die Unternehmensherausforderungen, die Sie mit dem Tech Stack lösen?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Wofür nutzen Sie welchen Baustein und warum haben Sie diese Entscheidung getroffen?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Welche Herausforderungen hatten Sie bei der Implementierung inkl. Change-Themen und wie haben Sie diese gemeistert?</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Was sind Ihre wichtigsten Use Cases / Kampagnen, die der Tech Stack abbildet? </a:t>
            </a:r>
          </a:p>
          <a:p>
            <a:pPr marL="180975" lvl="1" indent="-180975">
              <a:lnSpc>
                <a:spcPct val="110000"/>
              </a:lnSpc>
              <a:buFont typeface="Arial" panose="020B0604020202020204" pitchFamily="34" charset="0"/>
              <a:buChar char="•"/>
            </a:pPr>
            <a:r>
              <a:rPr lang="de-DE" sz="1000" dirty="0">
                <a:solidFill>
                  <a:srgbClr val="0E4D65"/>
                </a:solidFill>
                <a:ea typeface="Roboto" panose="02000000000000000000" pitchFamily="2" charset="0"/>
                <a:cs typeface="Roboto" panose="02000000000000000000" pitchFamily="2" charset="0"/>
              </a:rPr>
              <a:t>Welches Problem hat der Tech Stack im Sinne von „vorher/nachher“ gelöst?</a:t>
            </a:r>
          </a:p>
          <a:p>
            <a:pPr marL="180975" lvl="1" indent="-180975">
              <a:lnSpc>
                <a:spcPct val="110000"/>
              </a:lnSpc>
              <a:buFont typeface="Arial" panose="020B0604020202020204" pitchFamily="34" charset="0"/>
              <a:buChar char="•"/>
            </a:pPr>
            <a:endParaRPr lang="de-DE" sz="1000" dirty="0">
              <a:solidFill>
                <a:srgbClr val="0E4D65"/>
              </a:solidFill>
              <a:ea typeface="Roboto" panose="02000000000000000000" pitchFamily="2" charset="0"/>
              <a:cs typeface="Roboto" panose="02000000000000000000" pitchFamily="2" charset="0"/>
            </a:endParaRPr>
          </a:p>
          <a:p>
            <a:pPr>
              <a:lnSpc>
                <a:spcPct val="110000"/>
              </a:lnSpc>
            </a:pPr>
            <a:r>
              <a:rPr lang="de-DE" sz="1000" dirty="0">
                <a:solidFill>
                  <a:srgbClr val="0E4D65"/>
                </a:solidFill>
                <a:ea typeface="Roboto" panose="02000000000000000000" pitchFamily="2" charset="0"/>
                <a:cs typeface="Roboto" panose="02000000000000000000" pitchFamily="2" charset="0"/>
              </a:rPr>
              <a:t>Bitte benennen Sie auch entsprechende KPIs.</a:t>
            </a:r>
          </a:p>
        </p:txBody>
      </p:sp>
      <p:sp>
        <p:nvSpPr>
          <p:cNvPr id="7" name="Donut 27">
            <a:extLst>
              <a:ext uri="{FF2B5EF4-FFF2-40B4-BE49-F238E27FC236}">
                <a16:creationId xmlns:a16="http://schemas.microsoft.com/office/drawing/2014/main" id="{54285B69-9CC0-7C51-8C23-7A65D7A8C5AD}"/>
              </a:ext>
            </a:extLst>
          </p:cNvPr>
          <p:cNvSpPr/>
          <p:nvPr/>
        </p:nvSpPr>
        <p:spPr>
          <a:xfrm>
            <a:off x="61758" y="310802"/>
            <a:ext cx="599573" cy="424557"/>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lIns="0" rIns="198000" rtlCol="0" anchor="ctr"/>
          <a:lstStyle/>
          <a:p>
            <a:pPr algn="ctr"/>
            <a:r>
              <a:rPr lang="de-DE" altLang="ko-KR" sz="1400" dirty="0">
                <a:solidFill>
                  <a:srgbClr val="0E4D65"/>
                </a:solidFill>
                <a:latin typeface="+mj-lt"/>
              </a:rPr>
              <a:t>2</a:t>
            </a:r>
          </a:p>
        </p:txBody>
      </p:sp>
    </p:spTree>
    <p:extLst>
      <p:ext uri="{BB962C8B-B14F-4D97-AF65-F5344CB8AC3E}">
        <p14:creationId xmlns:p14="http://schemas.microsoft.com/office/powerpoint/2010/main" val="3284483557"/>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a:themeElements>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fontScheme name="MarketingTechLab">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2.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3.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4.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5.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6.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7.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8.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ppt/theme/themeOverride9.xml><?xml version="1.0" encoding="utf-8"?>
<a:themeOverride xmlns:a="http://schemas.openxmlformats.org/drawingml/2006/main">
  <a:clrScheme name="MarketingTechLab">
    <a:dk1>
      <a:srgbClr val="224F68"/>
    </a:dk1>
    <a:lt1>
      <a:sysClr val="window" lastClr="FFFFFF"/>
    </a:lt1>
    <a:dk2>
      <a:srgbClr val="5F5F5F"/>
    </a:dk2>
    <a:lt2>
      <a:srgbClr val="C3E4E9"/>
    </a:lt2>
    <a:accent1>
      <a:srgbClr val="70C6D1"/>
    </a:accent1>
    <a:accent2>
      <a:srgbClr val="008B96"/>
    </a:accent2>
    <a:accent3>
      <a:srgbClr val="F9B200"/>
    </a:accent3>
    <a:accent4>
      <a:srgbClr val="F6E32E"/>
    </a:accent4>
    <a:accent5>
      <a:srgbClr val="923589"/>
    </a:accent5>
    <a:accent6>
      <a:srgbClr val="8DBD4A"/>
    </a:accent6>
    <a:hlink>
      <a:srgbClr val="224F68"/>
    </a:hlink>
    <a:folHlink>
      <a:srgbClr val="224F68"/>
    </a:folHlink>
  </a:clrScheme>
</a:themeOverride>
</file>

<file path=docProps/app.xml><?xml version="1.0" encoding="utf-8"?>
<Properties xmlns="http://schemas.openxmlformats.org/officeDocument/2006/extended-properties" xmlns:vt="http://schemas.openxmlformats.org/officeDocument/2006/docPropsVTypes">
  <TotalTime>0</TotalTime>
  <Words>1419</Words>
  <Application>Microsoft Macintosh PowerPoint</Application>
  <PresentationFormat>Breitbild</PresentationFormat>
  <Paragraphs>314</Paragraphs>
  <Slides>25</Slides>
  <Notes>7</Notes>
  <HiddenSlides>0</HiddenSlides>
  <MMClips>0</MMClips>
  <ScaleCrop>false</ScaleCrop>
  <HeadingPairs>
    <vt:vector size="8" baseType="variant">
      <vt:variant>
        <vt:lpstr>Verwendete Schriftarten</vt:lpstr>
      </vt:variant>
      <vt:variant>
        <vt:i4>11</vt:i4>
      </vt:variant>
      <vt:variant>
        <vt:lpstr>Design</vt:lpstr>
      </vt:variant>
      <vt:variant>
        <vt:i4>2</vt:i4>
      </vt:variant>
      <vt:variant>
        <vt:lpstr>Eingebettete OLE-Server</vt:lpstr>
      </vt:variant>
      <vt:variant>
        <vt:i4>1</vt:i4>
      </vt:variant>
      <vt:variant>
        <vt:lpstr>Folientitel</vt:lpstr>
      </vt:variant>
      <vt:variant>
        <vt:i4>25</vt:i4>
      </vt:variant>
    </vt:vector>
  </HeadingPairs>
  <TitlesOfParts>
    <vt:vector size="39" baseType="lpstr">
      <vt:lpstr>Aptos</vt:lpstr>
      <vt:lpstr>Aptos Display</vt:lpstr>
      <vt:lpstr>Arial</vt:lpstr>
      <vt:lpstr>Kefa</vt:lpstr>
      <vt:lpstr>Kefa II Pro Book</vt:lpstr>
      <vt:lpstr>Kefa II Pro Medium</vt:lpstr>
      <vt:lpstr>Lato Light</vt:lpstr>
      <vt:lpstr>Roboto</vt:lpstr>
      <vt:lpstr>Roboto Light</vt:lpstr>
      <vt:lpstr>Roboto Medium</vt:lpstr>
      <vt:lpstr>Symbol</vt:lpstr>
      <vt:lpstr>Office</vt:lpstr>
      <vt:lpstr>1_Office</vt:lpstr>
      <vt:lpstr>think-cell Slide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Denise Dümdüz</dc:creator>
  <cp:lastModifiedBy>Micha</cp:lastModifiedBy>
  <cp:revision>62</cp:revision>
  <dcterms:created xsi:type="dcterms:W3CDTF">2024-01-22T15:00:03Z</dcterms:created>
  <dcterms:modified xsi:type="dcterms:W3CDTF">2024-02-14T09:43:30Z</dcterms:modified>
</cp:coreProperties>
</file>