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98" r:id="rId4"/>
    <p:sldId id="2134806607" r:id="rId5"/>
    <p:sldId id="2134806608" r:id="rId6"/>
    <p:sldId id="323" r:id="rId7"/>
    <p:sldId id="315" r:id="rId8"/>
    <p:sldId id="316" r:id="rId9"/>
    <p:sldId id="317" r:id="rId10"/>
    <p:sldId id="2134806610" r:id="rId11"/>
    <p:sldId id="2134806611" r:id="rId12"/>
    <p:sldId id="320" r:id="rId13"/>
    <p:sldId id="322" r:id="rId14"/>
    <p:sldId id="321" r:id="rId15"/>
    <p:sldId id="302" r:id="rId16"/>
    <p:sldId id="301" r:id="rId17"/>
    <p:sldId id="2134806602" r:id="rId18"/>
    <p:sldId id="303" r:id="rId19"/>
    <p:sldId id="304" r:id="rId20"/>
    <p:sldId id="2134806603" r:id="rId21"/>
    <p:sldId id="2134806604" r:id="rId22"/>
    <p:sldId id="305" r:id="rId23"/>
    <p:sldId id="2134806605" r:id="rId24"/>
    <p:sldId id="306" r:id="rId25"/>
    <p:sldId id="2134806606" r:id="rId26"/>
    <p:sldId id="2134806609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rketing Tech Award – Intro" id="{EC8F45B4-ED24-9545-ABB6-8EAF34813E74}">
          <p14:sldIdLst>
            <p14:sldId id="256"/>
            <p14:sldId id="298"/>
            <p14:sldId id="2134806607"/>
            <p14:sldId id="2134806608"/>
          </p14:sldIdLst>
        </p14:section>
        <p14:section name="Bewerbungsunterlagen" id="{8050313E-C3D4-8544-A946-C88DCE7D7559}">
          <p14:sldIdLst>
            <p14:sldId id="323"/>
            <p14:sldId id="315"/>
            <p14:sldId id="316"/>
            <p14:sldId id="317"/>
            <p14:sldId id="2134806610"/>
            <p14:sldId id="2134806611"/>
            <p14:sldId id="320"/>
            <p14:sldId id="322"/>
            <p14:sldId id="321"/>
          </p14:sldIdLst>
        </p14:section>
        <p14:section name="Case Inspiration – Struktur" id="{48DB6B75-DDA6-F943-A465-1F1C2EE47A1F}">
          <p14:sldIdLst>
            <p14:sldId id="302"/>
          </p14:sldIdLst>
        </p14:section>
        <p14:section name="Case Inspiration – Funktionen" id="{C1580789-8C6E-DF47-97D4-B7520987991E}">
          <p14:sldIdLst>
            <p14:sldId id="301"/>
            <p14:sldId id="2134806602"/>
          </p14:sldIdLst>
        </p14:section>
        <p14:section name="Case Inspiration – Wertschöpfung" id="{A8A294F5-AE86-5F40-BDAF-0E7A57774CB0}">
          <p14:sldIdLst>
            <p14:sldId id="303"/>
            <p14:sldId id="304"/>
            <p14:sldId id="2134806603"/>
            <p14:sldId id="2134806604"/>
          </p14:sldIdLst>
        </p14:section>
        <p14:section name="Case Inspiration – Customer Journey Phasen" id="{CA481C96-5248-C14F-8630-FF672840CADC}">
          <p14:sldIdLst>
            <p14:sldId id="305"/>
            <p14:sldId id="2134806605"/>
          </p14:sldIdLst>
        </p14:section>
        <p14:section name="Case Inspiration – Intere Wertschöpfung &amp; Kunden-Funnel" id="{B7B3EA9A-6C82-5345-9159-DAF7FAD2254D}">
          <p14:sldIdLst>
            <p14:sldId id="306"/>
            <p14:sldId id="2134806606"/>
          </p14:sldIdLst>
        </p14:section>
        <p14:section name="Marketing Tech Lab – Marketing Tech Award" id="{BAADFF60-410A-0145-A185-38DA05212B1C}">
          <p14:sldIdLst>
            <p14:sldId id="21348066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F68"/>
    <a:srgbClr val="F8F0D3"/>
    <a:srgbClr val="037082"/>
    <a:srgbClr val="FEF1CB"/>
    <a:srgbClr val="F8AE00"/>
    <a:srgbClr val="156082"/>
    <a:srgbClr val="868686"/>
    <a:srgbClr val="C4C3C3"/>
    <a:srgbClr val="2EB8C5"/>
    <a:srgbClr val="0E4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/>
    <p:restoredTop sz="94654"/>
  </p:normalViewPr>
  <p:slideViewPr>
    <p:cSldViewPr snapToGrid="0">
      <p:cViewPr varScale="1">
        <p:scale>
          <a:sx n="155" d="100"/>
          <a:sy n="155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55EC5-B3E4-7E49-872C-1F01184E1F1C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DC0C-7A17-6141-BE82-FA1E6449CC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2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DC0C-7A17-6141-BE82-FA1E6449CC8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53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DC0C-7A17-6141-BE82-FA1E6449CC8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82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5A20C-0855-0246-362E-74659CDC7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EA62450-A9AF-73D9-C31E-E04E92860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4B3B7D3-577F-CFA6-907C-99C908759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440385-98C7-2110-A40A-66B9E435F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DC0C-7A17-6141-BE82-FA1E6449CC8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63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2F65E-EA99-4929-8E56-B5A2823D803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00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1E358-B0A3-8D22-88E6-B697D17B7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6E5CEC-FE70-E05B-726E-C06A59F5A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40AEF86-5159-FAC8-AA1A-73098E236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DF866C-65EE-500D-BDCD-B965E97C7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2DC0C-7A17-6141-BE82-FA1E6449CC8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91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0A999-7862-E74E-5E8B-5BA6DCF00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1A2EB50-E193-CCAF-0FB2-3BF397C00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31287D6-92BA-0B87-B188-C64BB8BA2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F4F02A-0B12-F2E7-98EB-0CFFD809E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2F65E-EA99-4929-8E56-B5A2823D803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05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40FC4-A38C-5AB6-A2F7-2F31077E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BD3AAFE-D27A-6323-A7EE-DAF1A33A6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07C037B-C9AD-27E7-82D9-2373B31EF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042805-4E58-965D-A7DA-608C0502C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2F65E-EA99-4929-8E56-B5A2823D803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091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75261-9C2E-BC9E-96C3-5C03DF237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8ABAF8E-5B57-9349-5B23-F68CB4814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834A2D3-606F-6FC0-D9F2-B10509A21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E0511B-3F9C-6990-5DFB-17975A9E9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2F65E-EA99-4929-8E56-B5A2823D803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2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C1C88-76F7-DB08-0460-34AD2F020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F4AD8E4-47AF-862A-214E-76A0B2321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38B4F35-3052-0AF7-4B02-6EE1E9F33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15EB3F-591B-E14E-D11B-DAA76911D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2F65E-EA99-4929-8E56-B5A2823D803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53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23AE-FAE7-9149-A236-58AA2E27C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EE059A-442A-E809-4711-CD77D39E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C00775-AB40-BA7D-F0B4-878E99C5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60C5B-817B-E033-259D-BF1B764F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AF837C-AA55-2F8F-3219-1EF273A8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01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35EBF-BEC3-A971-D090-076C94EA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33C5BA-7986-6DAA-1DA8-BA9CD35D1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DC5F07-1878-0980-5D7D-9190F490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1A3ABF-A310-29DB-726F-E6BB2D3E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6FC84F-D03C-52A2-E745-707B9304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19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79EBD6E-3A3B-D7E3-EFE9-7C0402586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A45B4C-2E20-A389-C091-E2510A12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7CDA4F-0720-4B35-A04B-A4E0F1AF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B016E1-8A6E-5E84-12F7-5A96A2E4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A796A8-F152-AA04-3AFE-B15D67BD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06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TM23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ildplatzhalter 36">
            <a:extLst>
              <a:ext uri="{FF2B5EF4-FFF2-40B4-BE49-F238E27FC236}">
                <a16:creationId xmlns:a16="http://schemas.microsoft.com/office/drawing/2014/main" id="{2EBF5D58-C147-BFC0-934C-4E7E653D3B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67070"/>
            <a:ext cx="12192000" cy="30680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B0206061-86CD-795D-4F80-EEC223BFAE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3838" y="1222898"/>
            <a:ext cx="9678340" cy="1178452"/>
          </a:xfrm>
          <a:prstGeom prst="rect">
            <a:avLst/>
          </a:prstGeom>
        </p:spPr>
        <p:txBody>
          <a:bodyPr lIns="90000"/>
          <a:lstStyle>
            <a:lvl1pPr marL="0" indent="0">
              <a:lnSpc>
                <a:spcPts val="2566"/>
              </a:lnSpc>
              <a:buFontTx/>
              <a:buNone/>
              <a:tabLst>
                <a:tab pos="296672" algn="l"/>
              </a:tabLst>
              <a:defRPr sz="1905" b="1" i="0" baseline="0">
                <a:solidFill>
                  <a:schemeClr val="bg2"/>
                </a:solidFill>
                <a:latin typeface="Kefa II Pro Book" panose="02000403000000020003" pitchFamily="2" charset="77"/>
              </a:defRPr>
            </a:lvl1pPr>
            <a:lvl2pPr marL="272345" indent="0">
              <a:buFontTx/>
              <a:buNone/>
              <a:defRPr/>
            </a:lvl2pPr>
            <a:lvl3pPr marL="544689" indent="0">
              <a:buFontTx/>
              <a:buNone/>
              <a:defRPr/>
            </a:lvl3pPr>
            <a:lvl4pPr marL="817036" indent="0">
              <a:buFontTx/>
              <a:buNone/>
              <a:defRPr/>
            </a:lvl4pPr>
            <a:lvl5pPr marL="1089381" indent="0">
              <a:buFontTx/>
              <a:buNone/>
              <a:defRPr/>
            </a:lvl5pPr>
          </a:lstStyle>
          <a:p>
            <a:pPr>
              <a:lnSpc>
                <a:spcPts val="5698"/>
              </a:lnSpc>
              <a:tabLst>
                <a:tab pos="658686" algn="l"/>
              </a:tabLst>
            </a:pPr>
            <a:endParaRPr lang="de-DE" sz="1747" dirty="0">
              <a:solidFill>
                <a:schemeClr val="bg2"/>
              </a:solidFill>
              <a:latin typeface="Kefa II Pro Medium" panose="02000403000000020003" pitchFamily="2" charset="77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4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8F2833A-02EB-4D08-99BB-AEE5C3BF0A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1810294"/>
              </p:ext>
            </p:extLst>
          </p:nvPr>
        </p:nvGraphicFramePr>
        <p:xfrm>
          <a:off x="2118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8F2833A-02EB-4D08-99BB-AEE5C3BF0A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0417" y="3151229"/>
            <a:ext cx="6841711" cy="6198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spcBef>
                <a:spcPts val="0"/>
              </a:spcBef>
              <a:defRPr lang="en-US" sz="3000" dirty="0">
                <a:solidFill>
                  <a:schemeClr val="accent3"/>
                </a:solidFill>
                <a:latin typeface="Roboto Medium" panose="02000000000000000000" pitchFamily="2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defTabSz="91437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</a:pPr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0417" y="3966646"/>
            <a:ext cx="6841711" cy="372991"/>
          </a:xfrm>
        </p:spPr>
        <p:txBody>
          <a:bodyPr vert="horz" lIns="0" tIns="0" rIns="0" bIns="0" rtlCol="0" anchor="b"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600" dirty="0">
                <a:solidFill>
                  <a:schemeClr val="tx1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  <a:lvl2pPr marL="342898" indent="0" algn="ctr">
              <a:buNone/>
              <a:defRPr sz="1500"/>
            </a:lvl2pPr>
            <a:lvl3pPr marL="685796" indent="0" algn="ctr">
              <a:buNone/>
              <a:defRPr sz="1350"/>
            </a:lvl3pPr>
            <a:lvl4pPr marL="1028694" indent="0" algn="ctr">
              <a:buNone/>
              <a:defRPr sz="1200"/>
            </a:lvl4pPr>
            <a:lvl5pPr marL="1371592" indent="0" algn="ctr">
              <a:buNone/>
              <a:defRPr sz="1200"/>
            </a:lvl5pPr>
            <a:lvl6pPr marL="1714490" indent="0" algn="ctr">
              <a:buNone/>
              <a:defRPr sz="1200"/>
            </a:lvl6pPr>
            <a:lvl7pPr marL="2057388" indent="0" algn="ctr">
              <a:buNone/>
              <a:defRPr sz="1200"/>
            </a:lvl7pPr>
            <a:lvl8pPr marL="2400286" indent="0" algn="ctr">
              <a:buNone/>
              <a:defRPr sz="1200"/>
            </a:lvl8pPr>
            <a:lvl9pPr marL="2743185" indent="0" algn="ctr">
              <a:buNone/>
              <a:defRPr sz="1200"/>
            </a:lvl9pPr>
          </a:lstStyle>
          <a:p>
            <a:pPr lvl="0" defTabSz="914373">
              <a:spcBef>
                <a:spcPct val="0"/>
              </a:spcBef>
              <a:buNone/>
            </a:pPr>
            <a:r>
              <a:rPr lang="de-DE" dirty="0"/>
              <a:t>Master-Untertitelformat bearbeiten</a:t>
            </a:r>
            <a:endParaRPr lang="en-US" dirty="0"/>
          </a:p>
        </p:txBody>
      </p:sp>
      <p:cxnSp>
        <p:nvCxnSpPr>
          <p:cNvPr id="26" name="Gerade Verbindung 2">
            <a:extLst>
              <a:ext uri="{FF2B5EF4-FFF2-40B4-BE49-F238E27FC236}">
                <a16:creationId xmlns:a16="http://schemas.microsoft.com/office/drawing/2014/main" id="{E4D109CC-0E4E-4DBF-B555-0CE0CDE570AF}"/>
              </a:ext>
            </a:extLst>
          </p:cNvPr>
          <p:cNvCxnSpPr>
            <a:cxnSpLocks/>
          </p:cNvCxnSpPr>
          <p:nvPr/>
        </p:nvCxnSpPr>
        <p:spPr>
          <a:xfrm>
            <a:off x="4120417" y="4458257"/>
            <a:ext cx="1914297" cy="0"/>
          </a:xfrm>
          <a:prstGeom prst="line">
            <a:avLst/>
          </a:prstGeom>
          <a:ln w="34925">
            <a:solidFill>
              <a:srgbClr val="25B8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3C1DD45-1657-44B0-828A-490CC6D3BCB8}"/>
              </a:ext>
            </a:extLst>
          </p:cNvPr>
          <p:cNvSpPr/>
          <p:nvPr/>
        </p:nvSpPr>
        <p:spPr>
          <a:xfrm>
            <a:off x="0" y="6549701"/>
            <a:ext cx="12192000" cy="308301"/>
          </a:xfrm>
          <a:prstGeom prst="rect">
            <a:avLst/>
          </a:prstGeom>
          <a:solidFill>
            <a:srgbClr val="01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2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4CC73444-A971-4CC1-BE78-C609C46E7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0416" y="4566233"/>
            <a:ext cx="6841566" cy="65616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73" name="Title Placeholder 1">
            <a:extLst>
              <a:ext uri="{FF2B5EF4-FFF2-40B4-BE49-F238E27FC236}">
                <a16:creationId xmlns:a16="http://schemas.microsoft.com/office/drawing/2014/main" id="{90A692F6-EC88-4441-ACE3-2BEC31897735}"/>
              </a:ext>
            </a:extLst>
          </p:cNvPr>
          <p:cNvSpPr txBox="1">
            <a:spLocks/>
          </p:cNvSpPr>
          <p:nvPr/>
        </p:nvSpPr>
        <p:spPr>
          <a:xfrm>
            <a:off x="873370" y="6649989"/>
            <a:ext cx="5904000" cy="10772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defTabSz="914373"/>
            <a:r>
              <a:rPr lang="de-DE" sz="7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© Marketing Tech Lab GmbH</a:t>
            </a:r>
          </a:p>
        </p:txBody>
      </p:sp>
      <p:sp>
        <p:nvSpPr>
          <p:cNvPr id="74" name="Title Placeholder 1">
            <a:extLst>
              <a:ext uri="{FF2B5EF4-FFF2-40B4-BE49-F238E27FC236}">
                <a16:creationId xmlns:a16="http://schemas.microsoft.com/office/drawing/2014/main" id="{3BC35E3F-742B-480A-8E4E-2E4C390FAFA1}"/>
              </a:ext>
            </a:extLst>
          </p:cNvPr>
          <p:cNvSpPr txBox="1">
            <a:spLocks/>
          </p:cNvSpPr>
          <p:nvPr/>
        </p:nvSpPr>
        <p:spPr>
          <a:xfrm>
            <a:off x="5725684" y="6649989"/>
            <a:ext cx="5904000" cy="10772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r" defTabSz="914373"/>
            <a:r>
              <a:rPr lang="de-DE" sz="700" dirty="0">
                <a:solidFill>
                  <a:schemeClr val="accent1"/>
                </a:solidFill>
                <a:latin typeface="Roboto" panose="02000000000000000000" pitchFamily="2" charset="0"/>
                <a:cs typeface="Segoe UI" panose="020B0502040204020203" pitchFamily="34" charset="0"/>
              </a:rPr>
              <a:t>marketingtechlab.de</a:t>
            </a:r>
          </a:p>
        </p:txBody>
      </p:sp>
    </p:spTree>
    <p:extLst>
      <p:ext uri="{BB962C8B-B14F-4D97-AF65-F5344CB8AC3E}">
        <p14:creationId xmlns:p14="http://schemas.microsoft.com/office/powerpoint/2010/main" val="256482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4E5D13-1D59-45D4-920E-AE32134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70" y="365128"/>
            <a:ext cx="8564519" cy="31591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F967C4-8B99-443C-9AA9-25281AA4D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2400" y="1309689"/>
            <a:ext cx="7582878" cy="4987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136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2606B84-4474-41F9-B446-F8998CE620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7629650"/>
              </p:ext>
            </p:extLst>
          </p:nvPr>
        </p:nvGraphicFramePr>
        <p:xfrm>
          <a:off x="2118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2606B84-4474-41F9-B446-F8998CE62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4A0C0410-3C40-4D6C-B6C4-593A9AFB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70" y="365128"/>
            <a:ext cx="8564519" cy="31591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018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TM23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ildplatzhalter 36">
            <a:extLst>
              <a:ext uri="{FF2B5EF4-FFF2-40B4-BE49-F238E27FC236}">
                <a16:creationId xmlns:a16="http://schemas.microsoft.com/office/drawing/2014/main" id="{2EBF5D58-C147-BFC0-934C-4E7E653D3B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67070"/>
            <a:ext cx="12192000" cy="306803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B0206061-86CD-795D-4F80-EEC223BFAE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3838" y="1222898"/>
            <a:ext cx="9678340" cy="1178452"/>
          </a:xfrm>
          <a:prstGeom prst="rect">
            <a:avLst/>
          </a:prstGeom>
        </p:spPr>
        <p:txBody>
          <a:bodyPr lIns="90000"/>
          <a:lstStyle>
            <a:lvl1pPr marL="0" indent="0">
              <a:lnSpc>
                <a:spcPts val="2566"/>
              </a:lnSpc>
              <a:buFontTx/>
              <a:buNone/>
              <a:tabLst>
                <a:tab pos="296672" algn="l"/>
              </a:tabLst>
              <a:defRPr sz="1905" b="1" i="0" baseline="0">
                <a:solidFill>
                  <a:schemeClr val="bg2"/>
                </a:solidFill>
                <a:latin typeface="Kefa II Pro Book" panose="02000403000000020003" pitchFamily="2" charset="77"/>
              </a:defRPr>
            </a:lvl1pPr>
            <a:lvl2pPr marL="272345" indent="0">
              <a:buFontTx/>
              <a:buNone/>
              <a:defRPr/>
            </a:lvl2pPr>
            <a:lvl3pPr marL="544689" indent="0">
              <a:buFontTx/>
              <a:buNone/>
              <a:defRPr/>
            </a:lvl3pPr>
            <a:lvl4pPr marL="817036" indent="0">
              <a:buFontTx/>
              <a:buNone/>
              <a:defRPr/>
            </a:lvl4pPr>
            <a:lvl5pPr marL="1089381" indent="0">
              <a:buFontTx/>
              <a:buNone/>
              <a:defRPr/>
            </a:lvl5pPr>
          </a:lstStyle>
          <a:p>
            <a:pPr>
              <a:lnSpc>
                <a:spcPts val="5698"/>
              </a:lnSpc>
              <a:tabLst>
                <a:tab pos="658686" algn="l"/>
              </a:tabLst>
            </a:pPr>
            <a:endParaRPr lang="de-DE" sz="1747" dirty="0">
              <a:solidFill>
                <a:schemeClr val="bg2"/>
              </a:solidFill>
              <a:latin typeface="Kefa II Pro Medium" panose="02000403000000020003" pitchFamily="2" charset="77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3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8D5F5-990D-EEDF-515E-3F42E4B3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8D99B-0FAC-3D15-C0CC-AF96733E2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546B83-8EB0-7E50-F921-32549686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63160E-16F2-7975-A960-28B9AED0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AB13E8-1254-B413-259E-489802AC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05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F5F8C-88C0-6090-B810-09434152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C401B7-A7D7-401A-7792-F410C2C76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CB6195-88BA-CAB1-D448-F2FC329A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6684D-5C7F-A374-A599-58700945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B33844-4A63-DEC9-44C4-38F9DEE9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8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F0518-9350-03A5-8992-C0C0CFE1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AF4CA3-7136-1D04-6A4A-041E5B1EF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4C7341-4DBE-7497-03F1-8F8847F7A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9F02AF-08E7-7484-1245-6433A98E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BC9229-6289-4597-8B50-6EC8AEDE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6C4DE0-CEF5-DAA6-EAA6-E4C373E5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37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DB8F-CBF6-4307-1764-57384C9F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E5337B-50C6-4372-F66D-702D094A8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D0C54C-5806-F471-FDB9-88992B7F8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951876-8DDC-CB4D-C183-0BF061C54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B857B1-DAEA-BAC9-EEBC-4DBA6DB12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F6B484C-1C46-1A27-51E2-A156CF6B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BA995C4-C0FF-09B7-6625-AE04758A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6E24F1-6C0A-1A69-C846-171A5521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12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BB200-AAFA-E410-F565-7B766350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452A79-8A85-0C4A-01C8-D700B3DE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2CFDE-69E3-0E17-76BE-012DB071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ED6AAF-904C-1CA0-C62A-3180B3B3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78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9A5DA5-0DA8-66CF-ED5F-A6461BC9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F366A9-80A8-7D99-5D8F-CBE666B9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510A3C-6EB2-776B-0E37-9541DC03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97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4C047-38E6-95DA-0157-45BC7B99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346DA-55D7-8572-9F2E-F489782F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A81D8E-1D76-D09F-26EB-2EDEA740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07A46C-8C5D-9F2A-EBA1-11A4C6FF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373FBA-9BC4-C069-D6DF-861877A6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122D92-B667-F11F-E748-C0512043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71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D4CD3-9036-A552-21EC-C2BD5A9D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891AD2-6CA5-7A00-73B7-AAEC28B80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D64A11-3492-557C-9F53-F48495C64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F8264-AEA9-BDE7-1549-9A64001D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2D143-C1BB-2F59-4507-F750B8F2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9FFFB2-2193-643D-BEB9-5ED41F26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22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1.xml"/><Relationship Id="rId5" Type="http://schemas.openxmlformats.org/officeDocument/2006/relationships/theme" Target="../theme/theme2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6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DF4678-A474-7B7E-CD04-3447A699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DFE490-0B51-358B-B8CF-0C3115B2A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24BADD-FC1F-FA69-1F89-381CF05AA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27016-4446-314E-BCB5-F16218EB75D1}" type="datetimeFigureOut">
              <a:rPr lang="de-DE" smtClean="0"/>
              <a:t>14.02.24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D68F59-D250-27A8-5EA0-61460639D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066690-36B9-B230-7E71-9E96A56B9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8514B-BD80-8549-A3DF-D5B8262A2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53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369" y="1318742"/>
            <a:ext cx="10670496" cy="4986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C94CEB5-D9D7-47CB-9F6A-99152ADD4ECD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964334982"/>
              </p:ext>
            </p:extLst>
          </p:nvPr>
        </p:nvGraphicFramePr>
        <p:xfrm>
          <a:off x="2118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C94CEB5-D9D7-47CB-9F6A-99152ADD4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2669576-AB60-44B7-BBEC-DB82D511895B}"/>
              </a:ext>
            </a:extLst>
          </p:cNvPr>
          <p:cNvSpPr txBox="1">
            <a:spLocks/>
          </p:cNvSpPr>
          <p:nvPr/>
        </p:nvSpPr>
        <p:spPr>
          <a:xfrm>
            <a:off x="11830051" y="6297614"/>
            <a:ext cx="339726" cy="40221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F16EF2-94D5-B340-9779-7E5A8100D451}" type="slidenum">
              <a:rPr lang="en-US" sz="1000" b="0" i="0" baseline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‹Nr.›</a:t>
            </a:fld>
            <a:endParaRPr lang="en-US" sz="1000" b="0" i="0" baseline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cxnSp>
        <p:nvCxnSpPr>
          <p:cNvPr id="9" name="Gerade Verbindung 16">
            <a:extLst>
              <a:ext uri="{FF2B5EF4-FFF2-40B4-BE49-F238E27FC236}">
                <a16:creationId xmlns:a16="http://schemas.microsoft.com/office/drawing/2014/main" id="{E697F99F-369D-4C2C-8998-02F648FC7F4B}"/>
              </a:ext>
            </a:extLst>
          </p:cNvPr>
          <p:cNvCxnSpPr>
            <a:cxnSpLocks/>
          </p:cNvCxnSpPr>
          <p:nvPr/>
        </p:nvCxnSpPr>
        <p:spPr>
          <a:xfrm>
            <a:off x="11801476" y="6304965"/>
            <a:ext cx="39052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platzhalter 15">
            <a:extLst>
              <a:ext uri="{FF2B5EF4-FFF2-40B4-BE49-F238E27FC236}">
                <a16:creationId xmlns:a16="http://schemas.microsoft.com/office/drawing/2014/main" id="{B2741B2F-6FC7-460B-9796-24E259DC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69" y="356073"/>
            <a:ext cx="8575664" cy="3319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941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000" kern="1200" dirty="0">
          <a:solidFill>
            <a:schemeClr val="tx1"/>
          </a:solidFill>
          <a:latin typeface="+mj-lt"/>
          <a:ea typeface="+mj-ea"/>
          <a:cs typeface="Segoe UI Semibold" panose="020B0702040204020203" pitchFamily="34" charset="0"/>
        </a:defRPr>
      </a:lvl1pPr>
    </p:titleStyle>
    <p:bodyStyle>
      <a:lvl1pPr marL="270000" indent="-270000" algn="l" defTabSz="6858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de-DE" sz="1400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685800" rtl="0" eaLnBrk="1" latinLnBrk="0" hangingPunct="1">
        <a:lnSpc>
          <a:spcPct val="100000"/>
        </a:lnSpc>
        <a:spcBef>
          <a:spcPts val="400"/>
        </a:spcBef>
        <a:buFont typeface="Symbol" panose="05050102010706020507" pitchFamily="18" charset="2"/>
        <a:buChar char="-"/>
        <a:defRPr lang="de-DE" sz="12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6858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de-DE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70000" algn="l" defTabSz="685800" rtl="0" eaLnBrk="1" latinLnBrk="0" hangingPunct="1">
        <a:lnSpc>
          <a:spcPct val="100000"/>
        </a:lnSpc>
        <a:spcBef>
          <a:spcPts val="400"/>
        </a:spcBef>
        <a:buFont typeface="Symbol" panose="05050102010706020507" pitchFamily="18" charset="2"/>
        <a:buChar char="-"/>
        <a:defRPr lang="de-DE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1350000" indent="-270000" algn="l" defTabSz="6858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en-US" sz="12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47">
          <p15:clr>
            <a:srgbClr val="F26B43"/>
          </p15:clr>
        </p15:guide>
        <p15:guide id="3" pos="5909">
          <p15:clr>
            <a:srgbClr val="F26B43"/>
          </p15:clr>
        </p15:guide>
        <p15:guide id="4" orient="horz" pos="3967">
          <p15:clr>
            <a:srgbClr val="F26B43"/>
          </p15:clr>
        </p15:guide>
        <p15:guide id="5" orient="horz" pos="825">
          <p15:clr>
            <a:srgbClr val="F26B43"/>
          </p15:clr>
        </p15:guide>
        <p15:guide id="6" orient="horz" pos="2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anja.ehrke@marketingtechlab.de" TargetMode="Externa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keting-tech-award.de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6F545F4-7F37-3C90-7DC8-5338FBC10B4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524" y="0"/>
            <a:ext cx="12195048" cy="6858003"/>
            <a:chOff x="-1524" y="0"/>
            <a:chExt cx="12195048" cy="6858003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4D4CFC9-F4EF-84F4-C2A8-9AF73E27CD5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524" y="0"/>
              <a:ext cx="12193524" cy="6858000"/>
            </a:xfrm>
            <a:prstGeom prst="rect">
              <a:avLst/>
            </a:prstGeom>
            <a:gradFill>
              <a:gsLst>
                <a:gs pos="0">
                  <a:srgbClr val="FAB402"/>
                </a:gs>
                <a:gs pos="100000">
                  <a:srgbClr val="DDEFF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Ecken des Rechtecks auf der gleichen Seite abrunden 15">
              <a:extLst>
                <a:ext uri="{FF2B5EF4-FFF2-40B4-BE49-F238E27FC236}">
                  <a16:creationId xmlns:a16="http://schemas.microsoft.com/office/drawing/2014/main" id="{6278E1BF-40E6-EAAA-07B3-381137BD22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343026"/>
              <a:ext cx="12193524" cy="5514975"/>
            </a:xfrm>
            <a:prstGeom prst="round2SameRect">
              <a:avLst/>
            </a:prstGeom>
            <a:solidFill>
              <a:srgbClr val="DDEFF3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Grafik 7" descr="Ein Bild, das Grafiken, Farbigkeit, Grafikdesign, Screenshot enthält.&#10;&#10;Automatisch generierte Beschreibung">
              <a:extLst>
                <a:ext uri="{FF2B5EF4-FFF2-40B4-BE49-F238E27FC236}">
                  <a16:creationId xmlns:a16="http://schemas.microsoft.com/office/drawing/2014/main" id="{C5027F5A-F4D2-03BE-98B1-9509441BDCE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/>
            <a:srcRect t="11314" b="6526"/>
            <a:stretch/>
          </p:blipFill>
          <p:spPr>
            <a:xfrm>
              <a:off x="452652" y="2006135"/>
              <a:ext cx="4512618" cy="4188755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E858AC3-9651-514E-2148-225F3F26C6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78413" y="4818986"/>
              <a:ext cx="14311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4000" dirty="0">
                  <a:solidFill>
                    <a:srgbClr val="0E4D65"/>
                  </a:solidFill>
                  <a:latin typeface="Kefa" panose="02000506000000020004" pitchFamily="2" charset="77"/>
                </a:rPr>
                <a:t>2024</a:t>
              </a: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1799A04-AD92-269F-048C-C51604C3EC5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126092" y="5837452"/>
              <a:ext cx="2065908" cy="1020551"/>
              <a:chOff x="13640723" y="13852530"/>
              <a:chExt cx="2782957" cy="1374769"/>
            </a:xfrm>
          </p:grpSpPr>
          <p:sp>
            <p:nvSpPr>
              <p:cNvPr id="18" name="Eine Ecke des Rechtecks abrunden 17">
                <a:extLst>
                  <a:ext uri="{FF2B5EF4-FFF2-40B4-BE49-F238E27FC236}">
                    <a16:creationId xmlns:a16="http://schemas.microsoft.com/office/drawing/2014/main" id="{DF60830D-549F-FC70-FDD4-7047D86920E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flipH="1">
                <a:off x="13640723" y="13854395"/>
                <a:ext cx="2782957" cy="1372904"/>
              </a:xfrm>
              <a:prstGeom prst="round1Rect">
                <a:avLst/>
              </a:prstGeom>
              <a:solidFill>
                <a:srgbClr val="176D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11"/>
              </a:p>
            </p:txBody>
          </p:sp>
          <p:pic>
            <p:nvPicPr>
              <p:cNvPr id="19" name="Grafik 18" descr="Ein Bild, das Schrift, Text, Screenshot, Grafiken enthält.&#10;&#10;Automatisch generierte Beschreibung">
                <a:extLst>
                  <a:ext uri="{FF2B5EF4-FFF2-40B4-BE49-F238E27FC236}">
                    <a16:creationId xmlns:a16="http://schemas.microsoft.com/office/drawing/2014/main" id="{6F83B0D0-24C4-4520-2B0B-BF1501D91C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81556" y="13852530"/>
                <a:ext cx="2276060" cy="1372904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885331E6-EFB1-DF81-A587-97327A6FF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9363" y="2320209"/>
            <a:ext cx="6326921" cy="3560605"/>
          </a:xfrm>
          <a:prstGeom prst="rect">
            <a:avLst/>
          </a:prstGeom>
        </p:spPr>
      </p:pic>
      <p:pic>
        <p:nvPicPr>
          <p:cNvPr id="3" name="Grafik 2" descr="Ein Bild, das Symbol, Schrift, Kreis, Logo enthält.&#10;&#10;Automatisch generierte Beschreibung">
            <a:extLst>
              <a:ext uri="{FF2B5EF4-FFF2-40B4-BE49-F238E27FC236}">
                <a16:creationId xmlns:a16="http://schemas.microsoft.com/office/drawing/2014/main" id="{E63C4C53-311F-F274-F908-5D9B2A606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842" y="229973"/>
            <a:ext cx="824075" cy="8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6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A7271-526A-E5FA-7A83-7398E0D64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FC789346-AAEC-E640-2F57-0768689C68D2}"/>
              </a:ext>
            </a:extLst>
          </p:cNvPr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BC867D6-8513-78F9-F28A-10C41311CA7A}"/>
              </a:ext>
            </a:extLst>
          </p:cNvPr>
          <p:cNvSpPr>
            <a:spLocks/>
          </p:cNvSpPr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AC5D303-962C-8FBA-2268-608BE43DA752}"/>
              </a:ext>
            </a:extLst>
          </p:cNvPr>
          <p:cNvGrpSpPr>
            <a:grpSpLocks/>
          </p:cNvGrpSpPr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15" name="Eine Ecke des Rechtecks abrunden 14">
              <a:extLst>
                <a:ext uri="{FF2B5EF4-FFF2-40B4-BE49-F238E27FC236}">
                  <a16:creationId xmlns:a16="http://schemas.microsoft.com/office/drawing/2014/main" id="{1CAD6969-2072-2640-6F2B-CCDD7CA67F26}"/>
                </a:ext>
              </a:extLst>
            </p:cNvPr>
            <p:cNvSpPr>
              <a:spLocks/>
            </p:cNvSpPr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/>
            </a:prstGeom>
            <a:solidFill>
              <a:srgbClr val="176D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/>
            </a:p>
          </p:txBody>
        </p:sp>
        <p:pic>
          <p:nvPicPr>
            <p:cNvPr id="17" name="Grafik 16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07FCFC3A-FB0D-9121-A07A-DF7FE0EF5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94D46351-207A-BF42-09B8-BC88653278F3}"/>
              </a:ext>
            </a:extLst>
          </p:cNvPr>
          <p:cNvSpPr txBox="1">
            <a:spLocks/>
          </p:cNvSpPr>
          <p:nvPr/>
        </p:nvSpPr>
        <p:spPr>
          <a:xfrm>
            <a:off x="661331" y="305969"/>
            <a:ext cx="6958672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b="1" dirty="0">
                <a:latin typeface="Kefa" panose="02000506000000020004" pitchFamily="2" charset="77"/>
              </a:rPr>
              <a:t>Ihre Marketing Tech Stack Description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2FC11EA-3EAC-E793-F203-A3262E9E9C9D}"/>
              </a:ext>
            </a:extLst>
          </p:cNvPr>
          <p:cNvSpPr txBox="1">
            <a:spLocks/>
          </p:cNvSpPr>
          <p:nvPr/>
        </p:nvSpPr>
        <p:spPr>
          <a:xfrm>
            <a:off x="95250" y="1419225"/>
            <a:ext cx="2667000" cy="4878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chemeClr val="tx1"/>
              </a:solidFill>
              <a:ea typeface="Roboto Light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7BDA240-A6E9-8D41-C8C9-4901F0F0B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7607" y="0"/>
            <a:ext cx="1972619" cy="11101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FFF8137-0841-16DF-4A10-C6EB1CFF1B19}"/>
              </a:ext>
            </a:extLst>
          </p:cNvPr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12EB010-5389-37D2-39C5-CB7869384B89}"/>
              </a:ext>
            </a:extLst>
          </p:cNvPr>
          <p:cNvSpPr/>
          <p:nvPr/>
        </p:nvSpPr>
        <p:spPr>
          <a:xfrm>
            <a:off x="-1" y="1309688"/>
            <a:ext cx="2857501" cy="5548312"/>
          </a:xfrm>
          <a:prstGeom prst="round2Same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explain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Marketing Tech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 3-5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slides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describe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structured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way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following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questions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guidance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company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challenges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solve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Tech Stack?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purpose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do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each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component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make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decision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challenges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face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during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implementation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including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change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management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issues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how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overcome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them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key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cases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campaigns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Tech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supports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problem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Tech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solve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terms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"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before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/after"?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also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specify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relevant KPIs.</a:t>
            </a:r>
          </a:p>
        </p:txBody>
      </p:sp>
      <p:sp>
        <p:nvSpPr>
          <p:cNvPr id="9" name="Donut 27">
            <a:extLst>
              <a:ext uri="{FF2B5EF4-FFF2-40B4-BE49-F238E27FC236}">
                <a16:creationId xmlns:a16="http://schemas.microsoft.com/office/drawing/2014/main" id="{31814E99-DC16-65F8-0556-4466957FA84D}"/>
              </a:ext>
            </a:extLst>
          </p:cNvPr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198000" rtlCol="0" anchor="ctr"/>
          <a:lstStyle/>
          <a:p>
            <a:pPr algn="ctr"/>
            <a:r>
              <a:rPr lang="de-DE" altLang="ko-KR" sz="1400" dirty="0">
                <a:solidFill>
                  <a:srgbClr val="0E4D65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1336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7A9AA-7FE5-26DD-D106-CB6D7B5F8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00FFEF30-401C-13BB-38C2-CE0BFD67E076}"/>
              </a:ext>
            </a:extLst>
          </p:cNvPr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5E7216A-C4CB-9DBB-06E7-E0D626A288B4}"/>
              </a:ext>
            </a:extLst>
          </p:cNvPr>
          <p:cNvSpPr>
            <a:spLocks/>
          </p:cNvSpPr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1D7B461-60C3-0D92-8ABC-5427D762ABC0}"/>
              </a:ext>
            </a:extLst>
          </p:cNvPr>
          <p:cNvGrpSpPr>
            <a:grpSpLocks/>
          </p:cNvGrpSpPr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15" name="Eine Ecke des Rechtecks abrunden 14">
              <a:extLst>
                <a:ext uri="{FF2B5EF4-FFF2-40B4-BE49-F238E27FC236}">
                  <a16:creationId xmlns:a16="http://schemas.microsoft.com/office/drawing/2014/main" id="{D8787021-E26A-6950-5060-BCD5A5897737}"/>
                </a:ext>
              </a:extLst>
            </p:cNvPr>
            <p:cNvSpPr>
              <a:spLocks/>
            </p:cNvSpPr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/>
            </a:prstGeom>
            <a:solidFill>
              <a:srgbClr val="176D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/>
            </a:p>
          </p:txBody>
        </p:sp>
        <p:pic>
          <p:nvPicPr>
            <p:cNvPr id="17" name="Grafik 16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8167215D-6899-3F9C-1F4D-34EA27061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685A83FE-7747-F1BB-1ACC-8CAEEC0BAEE9}"/>
              </a:ext>
            </a:extLst>
          </p:cNvPr>
          <p:cNvSpPr txBox="1">
            <a:spLocks/>
          </p:cNvSpPr>
          <p:nvPr/>
        </p:nvSpPr>
        <p:spPr>
          <a:xfrm>
            <a:off x="661331" y="305969"/>
            <a:ext cx="6958672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b="1" dirty="0" err="1">
                <a:latin typeface="Kefa" panose="02000506000000020004" pitchFamily="2" charset="77"/>
              </a:rPr>
              <a:t>Your</a:t>
            </a:r>
            <a:r>
              <a:rPr lang="de-DE" b="1" dirty="0">
                <a:latin typeface="Kefa" panose="02000506000000020004" pitchFamily="2" charset="77"/>
              </a:rPr>
              <a:t> Marketing Tech Stack Highlight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2E7354D-7032-D89A-559B-48BCD8C945EB}"/>
              </a:ext>
            </a:extLst>
          </p:cNvPr>
          <p:cNvSpPr txBox="1">
            <a:spLocks/>
          </p:cNvSpPr>
          <p:nvPr/>
        </p:nvSpPr>
        <p:spPr>
          <a:xfrm>
            <a:off x="95250" y="1419225"/>
            <a:ext cx="2667000" cy="4878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chemeClr val="tx1"/>
              </a:solidFill>
              <a:ea typeface="Roboto Light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E805926-2647-21AA-11AC-40AB7E9B2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7607" y="0"/>
            <a:ext cx="1972619" cy="11101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C9ADCE2-BDA7-11F1-8D56-1C0F00DD18BA}"/>
              </a:ext>
            </a:extLst>
          </p:cNvPr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FFFDCF3-8A30-DED2-397C-6DD480CDE3C7}"/>
              </a:ext>
            </a:extLst>
          </p:cNvPr>
          <p:cNvSpPr/>
          <p:nvPr/>
        </p:nvSpPr>
        <p:spPr>
          <a:xfrm>
            <a:off x="-1" y="1309688"/>
            <a:ext cx="2857501" cy="5548312"/>
          </a:xfrm>
          <a:prstGeom prst="round2Same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Describe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particularly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proud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distinguishes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Marketing Tech Stack,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example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...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Best Cross-Channel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Personalization</a:t>
            </a: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Best Data &amp; Analytics Stack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Best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Planning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&amp; Controlling Budgets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Campaigns</a:t>
            </a: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Best Content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Creation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&amp; Distribution Stack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Best Commerce Stack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Best Marketing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Operations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Solution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including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Planning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&amp; Control</a:t>
            </a:r>
            <a:endParaRPr lang="de-DE" sz="1000" dirty="0">
              <a:solidFill>
                <a:srgbClr val="0E4D65"/>
              </a:solidFill>
              <a:ea typeface="Roboto Light"/>
            </a:endParaRPr>
          </a:p>
        </p:txBody>
      </p:sp>
      <p:sp>
        <p:nvSpPr>
          <p:cNvPr id="8" name="Donut 27">
            <a:extLst>
              <a:ext uri="{FF2B5EF4-FFF2-40B4-BE49-F238E27FC236}">
                <a16:creationId xmlns:a16="http://schemas.microsoft.com/office/drawing/2014/main" id="{5EC3DEBC-501D-2CD5-EFF1-5FB8D2E42BDF}"/>
              </a:ext>
            </a:extLst>
          </p:cNvPr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198000" rtlCol="0" anchor="ctr"/>
          <a:lstStyle/>
          <a:p>
            <a:pPr algn="ctr"/>
            <a:r>
              <a:rPr lang="de-DE" altLang="ko-KR" sz="1400" dirty="0">
                <a:solidFill>
                  <a:srgbClr val="0E4D65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769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CD6C4-36E0-6469-9C6F-74BEAEAB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5EF3603D-6F86-961C-BA6F-198A68A39EE3}"/>
              </a:ext>
            </a:extLst>
          </p:cNvPr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1F67E19-C085-30E0-C5DA-558A2FFB8EC7}"/>
              </a:ext>
            </a:extLst>
          </p:cNvPr>
          <p:cNvSpPr>
            <a:spLocks/>
          </p:cNvSpPr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FADFAA2-A412-D0D4-2110-21CAE2382434}"/>
              </a:ext>
            </a:extLst>
          </p:cNvPr>
          <p:cNvGrpSpPr>
            <a:grpSpLocks/>
          </p:cNvGrpSpPr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15" name="Eine Ecke des Rechtecks abrunden 14">
              <a:extLst>
                <a:ext uri="{FF2B5EF4-FFF2-40B4-BE49-F238E27FC236}">
                  <a16:creationId xmlns:a16="http://schemas.microsoft.com/office/drawing/2014/main" id="{43B5BAFB-3CE3-D143-FD7B-2FCD73B58576}"/>
                </a:ext>
              </a:extLst>
            </p:cNvPr>
            <p:cNvSpPr>
              <a:spLocks/>
            </p:cNvSpPr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/>
            </a:prstGeom>
            <a:solidFill>
              <a:srgbClr val="176D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/>
            </a:p>
          </p:txBody>
        </p:sp>
        <p:pic>
          <p:nvPicPr>
            <p:cNvPr id="17" name="Grafik 16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5DADF3C8-5273-9A80-C090-6071A9E2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2E48D434-C91B-7115-742D-40E509103F8C}"/>
              </a:ext>
            </a:extLst>
          </p:cNvPr>
          <p:cNvSpPr txBox="1">
            <a:spLocks/>
          </p:cNvSpPr>
          <p:nvPr/>
        </p:nvSpPr>
        <p:spPr>
          <a:xfrm>
            <a:off x="661330" y="310798"/>
            <a:ext cx="7186433" cy="5480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b="1" dirty="0" err="1">
                <a:latin typeface="Kefa" panose="02000506000000020004" pitchFamily="2" charset="77"/>
              </a:rPr>
              <a:t>Individuality</a:t>
            </a:r>
            <a:r>
              <a:rPr lang="de-DE" b="1" dirty="0">
                <a:latin typeface="Kefa" panose="02000506000000020004" pitchFamily="2" charset="77"/>
              </a:rPr>
              <a:t> &amp; Integration at Data and </a:t>
            </a:r>
            <a:r>
              <a:rPr lang="de-DE" b="1" dirty="0" err="1">
                <a:latin typeface="Kefa" panose="02000506000000020004" pitchFamily="2" charset="77"/>
              </a:rPr>
              <a:t>Process</a:t>
            </a:r>
            <a:r>
              <a:rPr lang="de-DE" b="1" dirty="0">
                <a:latin typeface="Kefa" panose="02000506000000020004" pitchFamily="2" charset="77"/>
              </a:rPr>
              <a:t> Levels, Level </a:t>
            </a:r>
            <a:r>
              <a:rPr lang="de-DE" b="1" dirty="0" err="1">
                <a:latin typeface="Kefa" panose="02000506000000020004" pitchFamily="2" charset="77"/>
              </a:rPr>
              <a:t>of</a:t>
            </a:r>
            <a:r>
              <a:rPr lang="de-DE" b="1" dirty="0">
                <a:latin typeface="Kefa" panose="02000506000000020004" pitchFamily="2" charset="77"/>
              </a:rPr>
              <a:t> </a:t>
            </a:r>
            <a:r>
              <a:rPr lang="de-DE" b="1" dirty="0" err="1">
                <a:latin typeface="Kefa" panose="02000506000000020004" pitchFamily="2" charset="77"/>
              </a:rPr>
              <a:t>Personalization</a:t>
            </a:r>
            <a:r>
              <a:rPr lang="de-DE" b="1" dirty="0">
                <a:latin typeface="Kefa" panose="02000506000000020004" pitchFamily="2" charset="77"/>
              </a:rPr>
              <a:t> and Segmentation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CE72B77-F50C-9495-9E6B-7FE6D64FA1CE}"/>
              </a:ext>
            </a:extLst>
          </p:cNvPr>
          <p:cNvSpPr txBox="1">
            <a:spLocks/>
          </p:cNvSpPr>
          <p:nvPr/>
        </p:nvSpPr>
        <p:spPr>
          <a:xfrm>
            <a:off x="95250" y="1419225"/>
            <a:ext cx="2667000" cy="4878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chemeClr val="tx1"/>
              </a:solidFill>
              <a:ea typeface="Roboto Light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DF7432E9-A174-135E-143E-022802159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7607" y="0"/>
            <a:ext cx="1972619" cy="11101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ACD9C59-6748-9BFE-FCF4-158236E7482F}"/>
              </a:ext>
            </a:extLst>
          </p:cNvPr>
          <p:cNvSpPr txBox="1"/>
          <p:nvPr/>
        </p:nvSpPr>
        <p:spPr>
          <a:xfrm>
            <a:off x="3474175" y="1422627"/>
            <a:ext cx="838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73F9857-776F-3A14-D0F0-BB380F590E0E}"/>
              </a:ext>
            </a:extLst>
          </p:cNvPr>
          <p:cNvSpPr/>
          <p:nvPr/>
        </p:nvSpPr>
        <p:spPr>
          <a:xfrm>
            <a:off x="-1" y="1309688"/>
            <a:ext cx="3245077" cy="5548312"/>
          </a:xfrm>
          <a:prstGeom prst="round2Same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marL="180975" lvl="1" indent="-1809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describe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whether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newer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technologies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including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"best-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breed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"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specialty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solutions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in-house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developments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example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in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collaboration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startups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180975" lvl="1" indent="-180975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0975" lvl="1" indent="-1809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also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describe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extent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customer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already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integrated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360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degrees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from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all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sources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centrally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 a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technological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solution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unique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identifier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synchronizes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all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sources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(offline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online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transaction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movement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CRM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etc.)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centrally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provides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marketing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channels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80975" lvl="1" indent="-180975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0975" lvl="1" indent="-1809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describe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extent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processes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campaigns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programs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covered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across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various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system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components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how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automation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occurs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marketing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processes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&amp;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steering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. Are ROI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available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 real-time?</a:t>
            </a:r>
          </a:p>
          <a:p>
            <a:pPr marL="180975" lvl="1" indent="-180975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0975" lvl="1" indent="-1809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describe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level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personalization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at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touchpoints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customizable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media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deployment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content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personalization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)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extent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customer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feedback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interactions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incorporated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into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Next Best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Offer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campaigns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personalized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content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de-DE" sz="1100" dirty="0">
              <a:solidFill>
                <a:srgbClr val="0E4D65"/>
              </a:solidFill>
              <a:ea typeface="Roboto Light"/>
            </a:endParaRPr>
          </a:p>
        </p:txBody>
      </p:sp>
      <p:sp>
        <p:nvSpPr>
          <p:cNvPr id="2" name="Donut 27">
            <a:extLst>
              <a:ext uri="{FF2B5EF4-FFF2-40B4-BE49-F238E27FC236}">
                <a16:creationId xmlns:a16="http://schemas.microsoft.com/office/drawing/2014/main" id="{A526BEAC-0F11-DD3E-A6C5-52CDB1B3C1C9}"/>
              </a:ext>
            </a:extLst>
          </p:cNvPr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198000" rtlCol="0" anchor="ctr"/>
          <a:lstStyle/>
          <a:p>
            <a:pPr algn="ctr"/>
            <a:r>
              <a:rPr lang="de-DE" altLang="ko-KR" sz="1400" dirty="0">
                <a:solidFill>
                  <a:srgbClr val="0E4D65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4673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2B7B4-A427-E0BB-F79B-27AD094B4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4F951950-A84B-07BF-5AE6-C8689023FF7A}"/>
              </a:ext>
            </a:extLst>
          </p:cNvPr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2F3335A-7426-5FBB-42B8-C16EC16753E8}"/>
              </a:ext>
            </a:extLst>
          </p:cNvPr>
          <p:cNvSpPr>
            <a:spLocks/>
          </p:cNvSpPr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C2410F0-3CEA-FCAB-541A-5E0C1134989A}"/>
              </a:ext>
            </a:extLst>
          </p:cNvPr>
          <p:cNvGrpSpPr>
            <a:grpSpLocks/>
          </p:cNvGrpSpPr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15" name="Eine Ecke des Rechtecks abrunden 14">
              <a:extLst>
                <a:ext uri="{FF2B5EF4-FFF2-40B4-BE49-F238E27FC236}">
                  <a16:creationId xmlns:a16="http://schemas.microsoft.com/office/drawing/2014/main" id="{CF7F01B9-53B3-07FD-1CD1-8AC97B5F6C0D}"/>
                </a:ext>
              </a:extLst>
            </p:cNvPr>
            <p:cNvSpPr>
              <a:spLocks/>
            </p:cNvSpPr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/>
            </a:prstGeom>
            <a:solidFill>
              <a:srgbClr val="176D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/>
            </a:p>
          </p:txBody>
        </p:sp>
        <p:pic>
          <p:nvPicPr>
            <p:cNvPr id="17" name="Grafik 16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D8BF9DBC-5852-E5C6-0039-BD408262C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3C2FD848-0495-BD58-6479-CBF9501A0E25}"/>
              </a:ext>
            </a:extLst>
          </p:cNvPr>
          <p:cNvSpPr txBox="1">
            <a:spLocks/>
          </p:cNvSpPr>
          <p:nvPr/>
        </p:nvSpPr>
        <p:spPr>
          <a:xfrm>
            <a:off x="661331" y="305969"/>
            <a:ext cx="6958672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b="1" dirty="0" err="1">
                <a:latin typeface="Kefa" panose="02000506000000020004" pitchFamily="2" charset="77"/>
              </a:rPr>
              <a:t>Your</a:t>
            </a:r>
            <a:r>
              <a:rPr lang="de-DE" b="1" dirty="0">
                <a:latin typeface="Kefa" panose="02000506000000020004" pitchFamily="2" charset="77"/>
              </a:rPr>
              <a:t> </a:t>
            </a:r>
            <a:r>
              <a:rPr lang="de-DE" b="1" dirty="0" err="1">
                <a:latin typeface="Kefa" panose="02000506000000020004" pitchFamily="2" charset="77"/>
              </a:rPr>
              <a:t>planned</a:t>
            </a:r>
            <a:r>
              <a:rPr lang="de-DE" b="1" dirty="0">
                <a:latin typeface="Kefa" panose="02000506000000020004" pitchFamily="2" charset="77"/>
              </a:rPr>
              <a:t> </a:t>
            </a:r>
            <a:r>
              <a:rPr lang="de-DE" b="1" dirty="0" err="1">
                <a:latin typeface="Kefa" panose="02000506000000020004" pitchFamily="2" charset="77"/>
              </a:rPr>
              <a:t>developments</a:t>
            </a:r>
            <a:r>
              <a:rPr lang="de-DE" b="1" dirty="0">
                <a:latin typeface="Kefa" panose="02000506000000020004" pitchFamily="2" charset="77"/>
              </a:rPr>
              <a:t> </a:t>
            </a:r>
            <a:r>
              <a:rPr lang="de-DE" b="1" dirty="0" err="1">
                <a:latin typeface="Kefa" panose="02000506000000020004" pitchFamily="2" charset="77"/>
              </a:rPr>
              <a:t>for</a:t>
            </a:r>
            <a:r>
              <a:rPr lang="de-DE" b="1" dirty="0">
                <a:latin typeface="Kefa" panose="02000506000000020004" pitchFamily="2" charset="77"/>
              </a:rPr>
              <a:t> 2025/2026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3B14DC2-A315-0C68-D56A-F036482215BD}"/>
              </a:ext>
            </a:extLst>
          </p:cNvPr>
          <p:cNvSpPr txBox="1">
            <a:spLocks/>
          </p:cNvSpPr>
          <p:nvPr/>
        </p:nvSpPr>
        <p:spPr>
          <a:xfrm>
            <a:off x="95250" y="1419225"/>
            <a:ext cx="2667000" cy="4878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chemeClr val="tx1"/>
              </a:solidFill>
              <a:ea typeface="Roboto Light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530B1DD-2523-0099-F11F-0C958A922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7607" y="0"/>
            <a:ext cx="1972619" cy="11101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4138D7B-1200-62DC-7896-C030CAC70A9C}"/>
              </a:ext>
            </a:extLst>
          </p:cNvPr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8EDE17B-83C7-66AC-2EC7-B00CBFD1C35A}"/>
              </a:ext>
            </a:extLst>
          </p:cNvPr>
          <p:cNvSpPr/>
          <p:nvPr/>
        </p:nvSpPr>
        <p:spPr>
          <a:xfrm>
            <a:off x="-1" y="1309688"/>
            <a:ext cx="2857501" cy="5548312"/>
          </a:xfrm>
          <a:prstGeom prst="round2Same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marL="180975" lvl="1" indent="-1809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Do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plan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any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changes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stack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2025/2026?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If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goal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80975" lvl="1" indent="-180975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0975" lvl="1" indent="-1809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already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Marketing Tech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different countries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continents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do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plan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do so in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future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in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order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create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scalable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Tech Stack?</a:t>
            </a:r>
            <a:endParaRPr lang="de-DE" sz="1100" dirty="0">
              <a:solidFill>
                <a:srgbClr val="0E4D65"/>
              </a:solidFill>
              <a:ea typeface="Roboto Light"/>
            </a:endParaRPr>
          </a:p>
        </p:txBody>
      </p:sp>
      <p:sp>
        <p:nvSpPr>
          <p:cNvPr id="6" name="Donut 27">
            <a:extLst>
              <a:ext uri="{FF2B5EF4-FFF2-40B4-BE49-F238E27FC236}">
                <a16:creationId xmlns:a16="http://schemas.microsoft.com/office/drawing/2014/main" id="{AB6895C6-9573-C3F5-C5B3-D9204BBF2FC9}"/>
              </a:ext>
            </a:extLst>
          </p:cNvPr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198000" rtlCol="0" anchor="ctr"/>
          <a:lstStyle/>
          <a:p>
            <a:pPr algn="ctr"/>
            <a:r>
              <a:rPr lang="de-DE" altLang="ko-KR" sz="1400" dirty="0">
                <a:solidFill>
                  <a:srgbClr val="0E4D65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9141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65EF4-B358-28B7-5B17-ED7C18E3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14AF04A-EA53-41A6-C49C-86C744668F5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390"/>
            <a:ext cx="12192000" cy="1000000"/>
            <a:chOff x="0" y="-1390"/>
            <a:chExt cx="12192000" cy="100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352ED96-3A68-52B3-B194-0E30D9F1E4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90"/>
              <a:ext cx="12192000" cy="998609"/>
            </a:xfrm>
            <a:prstGeom prst="rect">
              <a:avLst/>
            </a:prstGeom>
            <a:gradFill>
              <a:gsLst>
                <a:gs pos="0">
                  <a:srgbClr val="F9B401">
                    <a:lumMod val="77718"/>
                    <a:lumOff val="22282"/>
                  </a:srgbClr>
                </a:gs>
                <a:gs pos="50000">
                  <a:srgbClr val="F9B401">
                    <a:lumMod val="27559"/>
                    <a:lumOff val="72441"/>
                    <a:alpha val="78065"/>
                  </a:srgbClr>
                </a:gs>
                <a:gs pos="100000">
                  <a:srgbClr val="C5E5E6">
                    <a:lumMod val="51156"/>
                    <a:lumOff val="48844"/>
                    <a:alpha val="85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771B5AF-0C20-6403-93FA-0BBA316CA61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17548" y="-1"/>
              <a:ext cx="1774451" cy="998609"/>
            </a:xfrm>
            <a:prstGeom prst="rect">
              <a:avLst/>
            </a:prstGeom>
          </p:spPr>
        </p:pic>
        <p:pic>
          <p:nvPicPr>
            <p:cNvPr id="11" name="Grafik 10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657BD5EA-16B3-5692-5923-5B0D0C677D7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389"/>
              <a:ext cx="1657840" cy="9999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Ecken des Rechtecks auf der gleichen Seite abrunden 1">
            <a:extLst>
              <a:ext uri="{FF2B5EF4-FFF2-40B4-BE49-F238E27FC236}">
                <a16:creationId xmlns:a16="http://schemas.microsoft.com/office/drawing/2014/main" id="{C7BDD286-0CB9-F64D-21EA-E81784CDE78F}"/>
              </a:ext>
            </a:extLst>
          </p:cNvPr>
          <p:cNvSpPr/>
          <p:nvPr/>
        </p:nvSpPr>
        <p:spPr>
          <a:xfrm>
            <a:off x="7959354" y="1522358"/>
            <a:ext cx="3991344" cy="5335641"/>
          </a:xfrm>
          <a:prstGeom prst="round2Same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cken des Rechtecks auf der gleichen Seite abrunden 22">
            <a:extLst>
              <a:ext uri="{FF2B5EF4-FFF2-40B4-BE49-F238E27FC236}">
                <a16:creationId xmlns:a16="http://schemas.microsoft.com/office/drawing/2014/main" id="{48B2B3F2-72E5-D816-7505-737CDFB99816}"/>
              </a:ext>
            </a:extLst>
          </p:cNvPr>
          <p:cNvSpPr/>
          <p:nvPr/>
        </p:nvSpPr>
        <p:spPr>
          <a:xfrm>
            <a:off x="5232025" y="2273300"/>
            <a:ext cx="3311153" cy="4590413"/>
          </a:xfrm>
          <a:prstGeom prst="round2Same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DEFF3"/>
              </a:solidFill>
            </a:endParaRPr>
          </a:p>
        </p:txBody>
      </p:sp>
      <p:sp>
        <p:nvSpPr>
          <p:cNvPr id="22" name="Ecken des Rechtecks auf der gleichen Seite abrunden 21">
            <a:extLst>
              <a:ext uri="{FF2B5EF4-FFF2-40B4-BE49-F238E27FC236}">
                <a16:creationId xmlns:a16="http://schemas.microsoft.com/office/drawing/2014/main" id="{3CE35902-47B8-6734-3122-E7E82F2A377A}"/>
              </a:ext>
            </a:extLst>
          </p:cNvPr>
          <p:cNvSpPr/>
          <p:nvPr/>
        </p:nvSpPr>
        <p:spPr>
          <a:xfrm>
            <a:off x="2552324" y="3097529"/>
            <a:ext cx="3096007" cy="3760472"/>
          </a:xfrm>
          <a:prstGeom prst="round2Same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cken des Rechtecks auf der gleichen Seite abrunden 13">
            <a:extLst>
              <a:ext uri="{FF2B5EF4-FFF2-40B4-BE49-F238E27FC236}">
                <a16:creationId xmlns:a16="http://schemas.microsoft.com/office/drawing/2014/main" id="{DC8F8638-888B-F633-35BA-9B9B40AF8CC9}"/>
              </a:ext>
            </a:extLst>
          </p:cNvPr>
          <p:cNvSpPr/>
          <p:nvPr/>
        </p:nvSpPr>
        <p:spPr>
          <a:xfrm>
            <a:off x="241301" y="3855953"/>
            <a:ext cx="2826270" cy="3007761"/>
          </a:xfrm>
          <a:prstGeom prst="round2Same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D2C294C-CACC-D21A-807A-452D7698DAB8}"/>
              </a:ext>
            </a:extLst>
          </p:cNvPr>
          <p:cNvSpPr txBox="1"/>
          <p:nvPr/>
        </p:nvSpPr>
        <p:spPr>
          <a:xfrm>
            <a:off x="1065033" y="3429000"/>
            <a:ext cx="1178805" cy="40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Function</a:t>
            </a:r>
            <a:endParaRPr lang="de-DE" dirty="0">
              <a:solidFill>
                <a:srgbClr val="0C4E66"/>
              </a:solidFill>
              <a:latin typeface="Kefa" panose="02000506000000020004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E8C4B57-2A9F-F369-5A87-4AE1D5D132B6}"/>
              </a:ext>
            </a:extLst>
          </p:cNvPr>
          <p:cNvSpPr txBox="1"/>
          <p:nvPr/>
        </p:nvSpPr>
        <p:spPr>
          <a:xfrm>
            <a:off x="3067571" y="2684845"/>
            <a:ext cx="1759156" cy="40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Value </a:t>
            </a:r>
            <a:r>
              <a:rPr lang="de-DE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creation</a:t>
            </a:r>
            <a:endParaRPr lang="de-DE" dirty="0">
              <a:solidFill>
                <a:srgbClr val="0C4E66"/>
              </a:solidFill>
              <a:latin typeface="Kefa" panose="02000506000000020004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471629-1AAF-BAE4-C343-FE7A3D4416F0}"/>
              </a:ext>
            </a:extLst>
          </p:cNvPr>
          <p:cNvSpPr txBox="1"/>
          <p:nvPr/>
        </p:nvSpPr>
        <p:spPr>
          <a:xfrm>
            <a:off x="5800396" y="1843888"/>
            <a:ext cx="2006894" cy="40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Customer Journey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2A4A91-9113-4FF5-67B8-CB3D3CA1DD01}"/>
              </a:ext>
            </a:extLst>
          </p:cNvPr>
          <p:cNvSpPr txBox="1"/>
          <p:nvPr/>
        </p:nvSpPr>
        <p:spPr>
          <a:xfrm>
            <a:off x="8961085" y="1116776"/>
            <a:ext cx="2152392" cy="40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Internal / External</a:t>
            </a:r>
          </a:p>
        </p:txBody>
      </p:sp>
    </p:spTree>
    <p:extLst>
      <p:ext uri="{BB962C8B-B14F-4D97-AF65-F5344CB8AC3E}">
        <p14:creationId xmlns:p14="http://schemas.microsoft.com/office/powerpoint/2010/main" val="163001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81A58-03D0-B184-11C8-44B76C2C8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F901B5C-B354-B3F4-BB7C-02B9D8F7142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390"/>
            <a:ext cx="12192000" cy="1000000"/>
            <a:chOff x="0" y="-1390"/>
            <a:chExt cx="12192000" cy="100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29EE5B0-A959-732D-BE62-F0CB7812BF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90"/>
              <a:ext cx="12192000" cy="998051"/>
            </a:xfrm>
            <a:prstGeom prst="rect">
              <a:avLst/>
            </a:prstGeom>
            <a:gradFill>
              <a:gsLst>
                <a:gs pos="0">
                  <a:srgbClr val="F9B401">
                    <a:lumMod val="77718"/>
                    <a:lumOff val="22282"/>
                  </a:srgbClr>
                </a:gs>
                <a:gs pos="50000">
                  <a:srgbClr val="F9B401">
                    <a:lumMod val="27559"/>
                    <a:lumOff val="72441"/>
                    <a:alpha val="78065"/>
                  </a:srgbClr>
                </a:gs>
                <a:gs pos="100000">
                  <a:srgbClr val="C5E5E6">
                    <a:lumMod val="51156"/>
                    <a:lumOff val="48844"/>
                    <a:alpha val="85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166A300-C716-2E27-2809-5BB09E1CC4F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7548" y="-1"/>
              <a:ext cx="1774451" cy="998609"/>
            </a:xfrm>
            <a:prstGeom prst="rect">
              <a:avLst/>
            </a:prstGeom>
          </p:spPr>
        </p:pic>
        <p:pic>
          <p:nvPicPr>
            <p:cNvPr id="11" name="Grafik 10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25A0125D-E166-D08A-F1E2-B015C990BFF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389"/>
              <a:ext cx="1657840" cy="9999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D5BB491E-3ED3-722D-358E-F359ABFC5D9F}"/>
              </a:ext>
            </a:extLst>
          </p:cNvPr>
          <p:cNvSpPr/>
          <p:nvPr/>
        </p:nvSpPr>
        <p:spPr>
          <a:xfrm>
            <a:off x="0" y="1363573"/>
            <a:ext cx="4660900" cy="2163986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64BCCE-8B24-61EE-82D8-EAABE25245E6}"/>
              </a:ext>
            </a:extLst>
          </p:cNvPr>
          <p:cNvSpPr/>
          <p:nvPr/>
        </p:nvSpPr>
        <p:spPr>
          <a:xfrm>
            <a:off x="7531102" y="1363572"/>
            <a:ext cx="4660900" cy="2163986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B3CE123-CF90-96D3-0B73-CCCFB156891C}"/>
              </a:ext>
            </a:extLst>
          </p:cNvPr>
          <p:cNvSpPr/>
          <p:nvPr/>
        </p:nvSpPr>
        <p:spPr>
          <a:xfrm>
            <a:off x="4660899" y="1363572"/>
            <a:ext cx="2886447" cy="2163986"/>
          </a:xfrm>
          <a:prstGeom prst="rect">
            <a:avLst/>
          </a:prstGeom>
          <a:solidFill>
            <a:srgbClr val="DDE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861372-9F64-4E28-B26F-40FF3FCD7CB5}"/>
              </a:ext>
            </a:extLst>
          </p:cNvPr>
          <p:cNvSpPr/>
          <p:nvPr/>
        </p:nvSpPr>
        <p:spPr>
          <a:xfrm>
            <a:off x="0" y="3879970"/>
            <a:ext cx="12192000" cy="691463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CBD2503-4552-939D-8D0F-4686C987317E}"/>
              </a:ext>
            </a:extLst>
          </p:cNvPr>
          <p:cNvSpPr/>
          <p:nvPr/>
        </p:nvSpPr>
        <p:spPr>
          <a:xfrm>
            <a:off x="0" y="5065418"/>
            <a:ext cx="5977121" cy="691463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D370B36-092D-A8FB-29D5-AAB74FDD65A2}"/>
              </a:ext>
            </a:extLst>
          </p:cNvPr>
          <p:cNvSpPr/>
          <p:nvPr/>
        </p:nvSpPr>
        <p:spPr>
          <a:xfrm>
            <a:off x="0" y="6166537"/>
            <a:ext cx="12192000" cy="691463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B0FCD2-CDC8-51CE-321D-F106ABEF8987}"/>
              </a:ext>
            </a:extLst>
          </p:cNvPr>
          <p:cNvSpPr txBox="1"/>
          <p:nvPr/>
        </p:nvSpPr>
        <p:spPr>
          <a:xfrm>
            <a:off x="-5615" y="1058030"/>
            <a:ext cx="2087378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Ressource Management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0547207-01B4-9E3A-31F4-7991044FF4BB}"/>
              </a:ext>
            </a:extLst>
          </p:cNvPr>
          <p:cNvSpPr txBox="1"/>
          <p:nvPr/>
        </p:nvSpPr>
        <p:spPr>
          <a:xfrm>
            <a:off x="4660899" y="1058030"/>
            <a:ext cx="1990909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Target / Orchestration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B67CB19-3921-2997-A47C-C2A04E6AB2DE}"/>
              </a:ext>
            </a:extLst>
          </p:cNvPr>
          <p:cNvSpPr txBox="1"/>
          <p:nvPr/>
        </p:nvSpPr>
        <p:spPr>
          <a:xfrm>
            <a:off x="7547346" y="1058030"/>
            <a:ext cx="3219263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Multichannel</a:t>
            </a: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 Campaign Management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D0E280-BB88-EAAB-AEC7-728F73A11917}"/>
              </a:ext>
            </a:extLst>
          </p:cNvPr>
          <p:cNvSpPr txBox="1"/>
          <p:nvPr/>
        </p:nvSpPr>
        <p:spPr>
          <a:xfrm>
            <a:off x="0" y="3566799"/>
            <a:ext cx="4276725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Customer Relationship Management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B44C32C-6BDA-003F-4F77-EA6E0FE96A62}"/>
              </a:ext>
            </a:extLst>
          </p:cNvPr>
          <p:cNvSpPr txBox="1"/>
          <p:nvPr/>
        </p:nvSpPr>
        <p:spPr>
          <a:xfrm>
            <a:off x="-8122" y="4758844"/>
            <a:ext cx="1796496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Analytics &amp; </a:t>
            </a:r>
            <a:r>
              <a:rPr lang="de-DE" sz="1200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Ecometrics</a:t>
            </a:r>
            <a:endParaRPr lang="de-DE" sz="1200" dirty="0">
              <a:solidFill>
                <a:srgbClr val="0C4E66"/>
              </a:solidFill>
              <a:latin typeface="Kefa" panose="02000506000000020004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A485DCF-6270-163F-AA6E-BEE8FA41DCAA}"/>
              </a:ext>
            </a:extLst>
          </p:cNvPr>
          <p:cNvSpPr/>
          <p:nvPr/>
        </p:nvSpPr>
        <p:spPr>
          <a:xfrm>
            <a:off x="6228869" y="5060914"/>
            <a:ext cx="5977120" cy="691463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3F7E332-61CC-55EB-B96C-E2C9642A4335}"/>
              </a:ext>
            </a:extLst>
          </p:cNvPr>
          <p:cNvSpPr txBox="1"/>
          <p:nvPr/>
        </p:nvSpPr>
        <p:spPr>
          <a:xfrm>
            <a:off x="6223002" y="4758844"/>
            <a:ext cx="1308100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Personalization</a:t>
            </a:r>
            <a:endParaRPr lang="de-DE" sz="1200" dirty="0">
              <a:solidFill>
                <a:srgbClr val="0C4E66"/>
              </a:solidFill>
              <a:latin typeface="Kefa" panose="02000506000000020004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EC1A9B9-B182-23B8-D063-46290EA688AD}"/>
              </a:ext>
            </a:extLst>
          </p:cNvPr>
          <p:cNvSpPr txBox="1"/>
          <p:nvPr/>
        </p:nvSpPr>
        <p:spPr>
          <a:xfrm>
            <a:off x="-8122" y="5868511"/>
            <a:ext cx="4399996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353564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F187454-E5EC-CE19-70AF-7F3707E1AA9E}"/>
              </a:ext>
            </a:extLst>
          </p:cNvPr>
          <p:cNvSpPr/>
          <p:nvPr/>
        </p:nvSpPr>
        <p:spPr>
          <a:xfrm>
            <a:off x="0" y="0"/>
            <a:ext cx="12192000" cy="998609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4F6372E6-542D-6949-40D7-FC2CF8DF6711}"/>
              </a:ext>
            </a:extLst>
          </p:cNvPr>
          <p:cNvSpPr txBox="1">
            <a:spLocks/>
          </p:cNvSpPr>
          <p:nvPr/>
        </p:nvSpPr>
        <p:spPr>
          <a:xfrm>
            <a:off x="397010" y="1252064"/>
            <a:ext cx="8593494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Example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components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of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a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marketing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tech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landscape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by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functions</a:t>
            </a:r>
            <a:endParaRPr lang="de-DE" sz="1800" dirty="0">
              <a:solidFill>
                <a:srgbClr val="0E4D65"/>
              </a:solidFill>
              <a:latin typeface="Kefa" panose="02000506000000020004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7FD265-3119-40FB-99CF-B8FFBD94593C}"/>
              </a:ext>
            </a:extLst>
          </p:cNvPr>
          <p:cNvSpPr txBox="1"/>
          <p:nvPr/>
        </p:nvSpPr>
        <p:spPr>
          <a:xfrm>
            <a:off x="397010" y="5866636"/>
            <a:ext cx="4361602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Marketing Tech Monitor 2022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BCD0246-8DB0-125B-9E35-EDD4ECC29CF7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7548" y="1389"/>
            <a:ext cx="1774451" cy="998609"/>
          </a:xfrm>
          <a:prstGeom prst="rect">
            <a:avLst/>
          </a:prstGeom>
        </p:spPr>
      </p:pic>
      <p:pic>
        <p:nvPicPr>
          <p:cNvPr id="12" name="Grafik 11" descr="Ein Bild, das Schrift, Text, Screenshot, Grafiken enthält.&#10;&#10;Automatisch generierte Beschreibung">
            <a:extLst>
              <a:ext uri="{FF2B5EF4-FFF2-40B4-BE49-F238E27FC236}">
                <a16:creationId xmlns:a16="http://schemas.microsoft.com/office/drawing/2014/main" id="{845D9AD2-EF3A-9E12-2E4D-741F1CF98AF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657840" cy="999999"/>
          </a:xfrm>
          <a:prstGeom prst="rect">
            <a:avLst/>
          </a:prstGeom>
          <a:ln>
            <a:noFill/>
          </a:ln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7980B616-A442-C4B1-1E95-A041E6C2C39D}"/>
              </a:ext>
            </a:extLst>
          </p:cNvPr>
          <p:cNvSpPr/>
          <p:nvPr/>
        </p:nvSpPr>
        <p:spPr>
          <a:xfrm>
            <a:off x="0" y="6252899"/>
            <a:ext cx="12192000" cy="605101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9459DD-9413-9BE4-D220-D75E4D1B3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010" y="1578860"/>
            <a:ext cx="6852876" cy="429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9E6B8-EE50-E9F4-D4DE-FEAC05F34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09C2AF4-74CD-FD25-A1FE-FA669A274A9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390"/>
            <a:ext cx="12192000" cy="1000000"/>
            <a:chOff x="0" y="-1390"/>
            <a:chExt cx="12192000" cy="100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CCC1E684-33A0-9122-DBF4-2D395491DEE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90"/>
              <a:ext cx="12192000" cy="999998"/>
            </a:xfrm>
            <a:prstGeom prst="rect">
              <a:avLst/>
            </a:prstGeom>
            <a:gradFill>
              <a:gsLst>
                <a:gs pos="0">
                  <a:srgbClr val="F9B401">
                    <a:lumMod val="77718"/>
                    <a:lumOff val="22282"/>
                  </a:srgbClr>
                </a:gs>
                <a:gs pos="50000">
                  <a:srgbClr val="F9B401">
                    <a:lumMod val="27559"/>
                    <a:lumOff val="72441"/>
                    <a:alpha val="78065"/>
                  </a:srgbClr>
                </a:gs>
                <a:gs pos="100000">
                  <a:srgbClr val="C5E5E6">
                    <a:lumMod val="51156"/>
                    <a:lumOff val="48844"/>
                    <a:alpha val="85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3DDF35ED-4219-5EB5-A718-F5A55EBFAA4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17548" y="-1"/>
              <a:ext cx="1774451" cy="998609"/>
            </a:xfrm>
            <a:prstGeom prst="rect">
              <a:avLst/>
            </a:prstGeom>
          </p:spPr>
        </p:pic>
        <p:pic>
          <p:nvPicPr>
            <p:cNvPr id="11" name="Grafik 10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DDBD7EE2-F253-F591-AF96-AF8D301D4FF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389"/>
              <a:ext cx="1657840" cy="9999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507DF1B3-94E8-496A-8DA7-71A4F7E73727}"/>
              </a:ext>
            </a:extLst>
          </p:cNvPr>
          <p:cNvSpPr/>
          <p:nvPr/>
        </p:nvSpPr>
        <p:spPr>
          <a:xfrm>
            <a:off x="0" y="1519308"/>
            <a:ext cx="2050798" cy="5338692"/>
          </a:xfrm>
          <a:prstGeom prst="rect">
            <a:avLst/>
          </a:prstGeom>
          <a:solidFill>
            <a:srgbClr val="DDEFF2">
              <a:alpha val="757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99AF1C4-0314-34E3-17AA-6641FFC0C325}"/>
              </a:ext>
            </a:extLst>
          </p:cNvPr>
          <p:cNvSpPr/>
          <p:nvPr/>
        </p:nvSpPr>
        <p:spPr>
          <a:xfrm>
            <a:off x="2050798" y="1519308"/>
            <a:ext cx="1974079" cy="5338692"/>
          </a:xfrm>
          <a:prstGeom prst="rect">
            <a:avLst/>
          </a:prstGeom>
          <a:solidFill>
            <a:srgbClr val="A2D8DA">
              <a:alpha val="757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E2D581A0-2893-C388-8A65-8C162035D39F}"/>
              </a:ext>
            </a:extLst>
          </p:cNvPr>
          <p:cNvSpPr/>
          <p:nvPr/>
        </p:nvSpPr>
        <p:spPr>
          <a:xfrm>
            <a:off x="4034430" y="998607"/>
            <a:ext cx="2054617" cy="520698"/>
          </a:xfrm>
          <a:prstGeom prst="rect">
            <a:avLst/>
          </a:prstGeom>
          <a:solidFill>
            <a:srgbClr val="DDEFF2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97D6EB-AF68-8AC2-1629-1B21CCFE29A0}"/>
              </a:ext>
            </a:extLst>
          </p:cNvPr>
          <p:cNvSpPr/>
          <p:nvPr/>
        </p:nvSpPr>
        <p:spPr>
          <a:xfrm>
            <a:off x="4024878" y="1519308"/>
            <a:ext cx="2010906" cy="5338692"/>
          </a:xfrm>
          <a:prstGeom prst="rect">
            <a:avLst/>
          </a:prstGeom>
          <a:solidFill>
            <a:srgbClr val="DDEFF2">
              <a:alpha val="757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FE83DFC-95B4-FB62-0E2C-8435DD97581F}"/>
              </a:ext>
            </a:extLst>
          </p:cNvPr>
          <p:cNvSpPr/>
          <p:nvPr/>
        </p:nvSpPr>
        <p:spPr>
          <a:xfrm>
            <a:off x="-5730" y="998607"/>
            <a:ext cx="2054617" cy="520698"/>
          </a:xfrm>
          <a:prstGeom prst="rect">
            <a:avLst/>
          </a:prstGeom>
          <a:solidFill>
            <a:srgbClr val="DDEFF2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64DF99C-D42E-10E1-A357-C508071FA163}"/>
              </a:ext>
            </a:extLst>
          </p:cNvPr>
          <p:cNvSpPr/>
          <p:nvPr/>
        </p:nvSpPr>
        <p:spPr>
          <a:xfrm>
            <a:off x="6037694" y="1519308"/>
            <a:ext cx="2050798" cy="5338692"/>
          </a:xfrm>
          <a:prstGeom prst="rect">
            <a:avLst/>
          </a:prstGeom>
          <a:solidFill>
            <a:srgbClr val="A2D8DA">
              <a:alpha val="757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4FC5DBD-D0B6-930B-DF65-E622284DFF86}"/>
              </a:ext>
            </a:extLst>
          </p:cNvPr>
          <p:cNvSpPr/>
          <p:nvPr/>
        </p:nvSpPr>
        <p:spPr>
          <a:xfrm>
            <a:off x="8090403" y="1519308"/>
            <a:ext cx="2050798" cy="5338692"/>
          </a:xfrm>
          <a:prstGeom prst="rect">
            <a:avLst/>
          </a:prstGeom>
          <a:solidFill>
            <a:srgbClr val="DDEFF2">
              <a:alpha val="757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F67EE7B-99C9-4BA3-70D3-FC811A1A25B9}"/>
              </a:ext>
            </a:extLst>
          </p:cNvPr>
          <p:cNvSpPr/>
          <p:nvPr/>
        </p:nvSpPr>
        <p:spPr>
          <a:xfrm>
            <a:off x="10141202" y="1519308"/>
            <a:ext cx="2050798" cy="5338692"/>
          </a:xfrm>
          <a:prstGeom prst="rect">
            <a:avLst/>
          </a:prstGeom>
          <a:solidFill>
            <a:srgbClr val="A2D8DA">
              <a:alpha val="757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0CB17F3-F5A1-5560-71F0-96C4C48F9007}"/>
              </a:ext>
            </a:extLst>
          </p:cNvPr>
          <p:cNvSpPr/>
          <p:nvPr/>
        </p:nvSpPr>
        <p:spPr>
          <a:xfrm>
            <a:off x="10145020" y="998608"/>
            <a:ext cx="2046980" cy="520698"/>
          </a:xfrm>
          <a:prstGeom prst="rect">
            <a:avLst/>
          </a:prstGeom>
          <a:solidFill>
            <a:srgbClr val="DDEFF2">
              <a:alpha val="5135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32798BD-481C-C327-0C0C-229CC3131182}"/>
              </a:ext>
            </a:extLst>
          </p:cNvPr>
          <p:cNvSpPr/>
          <p:nvPr/>
        </p:nvSpPr>
        <p:spPr>
          <a:xfrm>
            <a:off x="6031959" y="998608"/>
            <a:ext cx="2058441" cy="520698"/>
          </a:xfrm>
          <a:prstGeom prst="rect">
            <a:avLst/>
          </a:prstGeom>
          <a:solidFill>
            <a:srgbClr val="DDEFF2">
              <a:alpha val="5135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4B4DAB3-2CE1-A990-927C-8422E47690FE}"/>
              </a:ext>
            </a:extLst>
          </p:cNvPr>
          <p:cNvSpPr/>
          <p:nvPr/>
        </p:nvSpPr>
        <p:spPr>
          <a:xfrm>
            <a:off x="8073204" y="998607"/>
            <a:ext cx="2054617" cy="520698"/>
          </a:xfrm>
          <a:prstGeom prst="rect">
            <a:avLst/>
          </a:prstGeom>
          <a:solidFill>
            <a:srgbClr val="DDEFF2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7098D6E-1AFB-D8E1-09F2-E5455D4737BA}"/>
              </a:ext>
            </a:extLst>
          </p:cNvPr>
          <p:cNvSpPr/>
          <p:nvPr/>
        </p:nvSpPr>
        <p:spPr>
          <a:xfrm>
            <a:off x="2050799" y="998608"/>
            <a:ext cx="1977901" cy="520698"/>
          </a:xfrm>
          <a:prstGeom prst="rect">
            <a:avLst/>
          </a:prstGeom>
          <a:solidFill>
            <a:srgbClr val="DDEFF2">
              <a:alpha val="5135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A2C3A98-FB1B-019A-9FA7-67B78E5F8A1E}"/>
              </a:ext>
            </a:extLst>
          </p:cNvPr>
          <p:cNvSpPr txBox="1"/>
          <p:nvPr/>
        </p:nvSpPr>
        <p:spPr>
          <a:xfrm>
            <a:off x="0" y="1110454"/>
            <a:ext cx="2050798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Planning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E7D4919-6F5C-6AFE-DA66-CE2D2279E08A}"/>
              </a:ext>
            </a:extLst>
          </p:cNvPr>
          <p:cNvSpPr txBox="1"/>
          <p:nvPr/>
        </p:nvSpPr>
        <p:spPr>
          <a:xfrm>
            <a:off x="2050798" y="1110454"/>
            <a:ext cx="2050798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Execution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48B8E56-33AC-8AE2-2101-44B2D7940437}"/>
              </a:ext>
            </a:extLst>
          </p:cNvPr>
          <p:cNvSpPr txBox="1"/>
          <p:nvPr/>
        </p:nvSpPr>
        <p:spPr>
          <a:xfrm>
            <a:off x="4024877" y="1110454"/>
            <a:ext cx="2050798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Distribution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45538C1-2207-9A73-43C9-0FDF1062F223}"/>
              </a:ext>
            </a:extLst>
          </p:cNvPr>
          <p:cNvSpPr txBox="1"/>
          <p:nvPr/>
        </p:nvSpPr>
        <p:spPr>
          <a:xfrm>
            <a:off x="6035783" y="1110454"/>
            <a:ext cx="2050798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Measure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2838D0A-9925-ACC8-4A80-204C0F0BA3A4}"/>
              </a:ext>
            </a:extLst>
          </p:cNvPr>
          <p:cNvSpPr txBox="1"/>
          <p:nvPr/>
        </p:nvSpPr>
        <p:spPr>
          <a:xfrm>
            <a:off x="8086581" y="1110454"/>
            <a:ext cx="2050798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Reporting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2AC4E86-F6E6-82ED-5AAC-79820ED7ACF4}"/>
              </a:ext>
            </a:extLst>
          </p:cNvPr>
          <p:cNvSpPr txBox="1"/>
          <p:nvPr/>
        </p:nvSpPr>
        <p:spPr>
          <a:xfrm>
            <a:off x="10141202" y="1110454"/>
            <a:ext cx="2050798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423811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CE922-33D5-B6C9-B8DF-66C1E02A5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C039812-B946-DF7F-40FC-0EC25ABBE6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390"/>
            <a:ext cx="12192000" cy="1000000"/>
            <a:chOff x="0" y="-1390"/>
            <a:chExt cx="12192000" cy="100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8F18BA9-32D6-1210-30A7-07FFF82C32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90"/>
              <a:ext cx="12192000" cy="998609"/>
            </a:xfrm>
            <a:prstGeom prst="rect">
              <a:avLst/>
            </a:prstGeom>
            <a:gradFill>
              <a:gsLst>
                <a:gs pos="0">
                  <a:srgbClr val="F9B401">
                    <a:lumMod val="77718"/>
                    <a:lumOff val="22282"/>
                  </a:srgbClr>
                </a:gs>
                <a:gs pos="50000">
                  <a:srgbClr val="F9B401">
                    <a:lumMod val="27559"/>
                    <a:lumOff val="72441"/>
                    <a:alpha val="78065"/>
                  </a:srgbClr>
                </a:gs>
                <a:gs pos="100000">
                  <a:srgbClr val="C5E5E6">
                    <a:lumMod val="51156"/>
                    <a:lumOff val="48844"/>
                    <a:alpha val="85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D66CE1E-B127-6BED-094D-B06BB09F14A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7548" y="-1"/>
              <a:ext cx="1774451" cy="998609"/>
            </a:xfrm>
            <a:prstGeom prst="rect">
              <a:avLst/>
            </a:prstGeom>
          </p:spPr>
        </p:pic>
        <p:pic>
          <p:nvPicPr>
            <p:cNvPr id="11" name="Grafik 10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E09E1069-F705-F38F-7B6F-A7B319CEF51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389"/>
              <a:ext cx="1657840" cy="9999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A4C09995-7122-ED4E-861D-0265E0B05DBA}"/>
              </a:ext>
            </a:extLst>
          </p:cNvPr>
          <p:cNvSpPr/>
          <p:nvPr/>
        </p:nvSpPr>
        <p:spPr>
          <a:xfrm>
            <a:off x="1092201" y="2992315"/>
            <a:ext cx="11099799" cy="804760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AB9E08B-EA93-2F44-EF64-2AB203063FD6}"/>
              </a:ext>
            </a:extLst>
          </p:cNvPr>
          <p:cNvSpPr/>
          <p:nvPr/>
        </p:nvSpPr>
        <p:spPr>
          <a:xfrm>
            <a:off x="1102955" y="3944421"/>
            <a:ext cx="11092405" cy="804760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AF9DCF1-102B-5A5C-9CE3-628FA48EEB10}"/>
              </a:ext>
            </a:extLst>
          </p:cNvPr>
          <p:cNvSpPr/>
          <p:nvPr/>
        </p:nvSpPr>
        <p:spPr>
          <a:xfrm rot="16200000">
            <a:off x="-2334344" y="3425808"/>
            <a:ext cx="5630532" cy="955125"/>
          </a:xfrm>
          <a:prstGeom prst="rect">
            <a:avLst/>
          </a:prstGeom>
          <a:solidFill>
            <a:srgbClr val="DDEFF2">
              <a:alpha val="3828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F6ADE85-B04F-5155-D226-1E39185D7C4D}"/>
              </a:ext>
            </a:extLst>
          </p:cNvPr>
          <p:cNvSpPr/>
          <p:nvPr/>
        </p:nvSpPr>
        <p:spPr>
          <a:xfrm>
            <a:off x="1092201" y="4929147"/>
            <a:ext cx="11099799" cy="804760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193CEC2-3379-A211-1F84-364D89D0342E}"/>
              </a:ext>
            </a:extLst>
          </p:cNvPr>
          <p:cNvSpPr txBox="1"/>
          <p:nvPr/>
        </p:nvSpPr>
        <p:spPr>
          <a:xfrm>
            <a:off x="3359" y="3947107"/>
            <a:ext cx="1096237" cy="30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Acquire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6C24902-CC09-F782-72B5-264D071298E6}"/>
              </a:ext>
            </a:extLst>
          </p:cNvPr>
          <p:cNvSpPr/>
          <p:nvPr/>
        </p:nvSpPr>
        <p:spPr>
          <a:xfrm>
            <a:off x="1092201" y="1088104"/>
            <a:ext cx="11099799" cy="804760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00AFD38-31BD-FDAB-B576-32F8E48B8837}"/>
              </a:ext>
            </a:extLst>
          </p:cNvPr>
          <p:cNvSpPr/>
          <p:nvPr/>
        </p:nvSpPr>
        <p:spPr>
          <a:xfrm>
            <a:off x="1095561" y="2040209"/>
            <a:ext cx="11099799" cy="804760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DFBC1C9-3A0E-9994-9BB8-759AED043912}"/>
              </a:ext>
            </a:extLst>
          </p:cNvPr>
          <p:cNvSpPr txBox="1"/>
          <p:nvPr/>
        </p:nvSpPr>
        <p:spPr>
          <a:xfrm>
            <a:off x="3360" y="1094024"/>
            <a:ext cx="1099596" cy="30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Collaborate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620E585-C3A8-139C-BC2D-B718F0084837}"/>
              </a:ext>
            </a:extLst>
          </p:cNvPr>
          <p:cNvSpPr txBox="1"/>
          <p:nvPr/>
        </p:nvSpPr>
        <p:spPr>
          <a:xfrm>
            <a:off x="3360" y="2049723"/>
            <a:ext cx="1099596" cy="30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Create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E16A87E-5A63-2756-FD98-0CA3F535CB68}"/>
              </a:ext>
            </a:extLst>
          </p:cNvPr>
          <p:cNvSpPr txBox="1"/>
          <p:nvPr/>
        </p:nvSpPr>
        <p:spPr>
          <a:xfrm>
            <a:off x="0" y="2992418"/>
            <a:ext cx="1099596" cy="30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Engage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642D75-607E-FC4B-9945-41A2034C0150}"/>
              </a:ext>
            </a:extLst>
          </p:cNvPr>
          <p:cNvSpPr txBox="1"/>
          <p:nvPr/>
        </p:nvSpPr>
        <p:spPr>
          <a:xfrm>
            <a:off x="0" y="4929147"/>
            <a:ext cx="1092201" cy="30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Analyze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47D6D43-68A7-93C3-F133-D13220F16616}"/>
              </a:ext>
            </a:extLst>
          </p:cNvPr>
          <p:cNvSpPr/>
          <p:nvPr/>
        </p:nvSpPr>
        <p:spPr>
          <a:xfrm>
            <a:off x="1102955" y="5913873"/>
            <a:ext cx="11092405" cy="804760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11111E6-B3D4-E9A3-AB14-701F10F27130}"/>
              </a:ext>
            </a:extLst>
          </p:cNvPr>
          <p:cNvSpPr txBox="1"/>
          <p:nvPr/>
        </p:nvSpPr>
        <p:spPr>
          <a:xfrm>
            <a:off x="7395" y="5911187"/>
            <a:ext cx="1092201" cy="30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Data Base</a:t>
            </a:r>
          </a:p>
        </p:txBody>
      </p:sp>
    </p:spTree>
    <p:extLst>
      <p:ext uri="{BB962C8B-B14F-4D97-AF65-F5344CB8AC3E}">
        <p14:creationId xmlns:p14="http://schemas.microsoft.com/office/powerpoint/2010/main" val="383846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E9A36-D1DB-7BBF-2A39-BBF48E368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8A5BBA29-1D5D-B514-2E63-4BC6E3F38B8C}"/>
              </a:ext>
            </a:extLst>
          </p:cNvPr>
          <p:cNvSpPr/>
          <p:nvPr/>
        </p:nvSpPr>
        <p:spPr>
          <a:xfrm>
            <a:off x="0" y="0"/>
            <a:ext cx="12192000" cy="998609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E3890D1-659B-5EEC-46CB-756E8F2DABF4}"/>
              </a:ext>
            </a:extLst>
          </p:cNvPr>
          <p:cNvSpPr/>
          <p:nvPr/>
        </p:nvSpPr>
        <p:spPr>
          <a:xfrm>
            <a:off x="0" y="6252899"/>
            <a:ext cx="12192000" cy="605101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3EC4F1-0F90-0E12-E2CD-38F4A94CD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3"/>
          <a:stretch/>
        </p:blipFill>
        <p:spPr>
          <a:xfrm>
            <a:off x="397010" y="1753829"/>
            <a:ext cx="7114133" cy="393514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4B3EA0-7CBB-15C3-E041-8735907E7DAC}"/>
              </a:ext>
            </a:extLst>
          </p:cNvPr>
          <p:cNvSpPr txBox="1"/>
          <p:nvPr/>
        </p:nvSpPr>
        <p:spPr>
          <a:xfrm>
            <a:off x="397010" y="5742677"/>
            <a:ext cx="4361602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brighttail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Stackie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Awards 2020 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90884E71-F756-ED14-5471-E04A1F3BBC45}"/>
              </a:ext>
            </a:extLst>
          </p:cNvPr>
          <p:cNvSpPr txBox="1">
            <a:spLocks/>
          </p:cNvSpPr>
          <p:nvPr/>
        </p:nvSpPr>
        <p:spPr>
          <a:xfrm>
            <a:off x="397010" y="1217568"/>
            <a:ext cx="8593494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Example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components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of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a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marketing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tech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landscape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by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value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creation</a:t>
            </a:r>
            <a:endParaRPr lang="de-DE" sz="1800" dirty="0">
              <a:solidFill>
                <a:srgbClr val="0E4D65"/>
              </a:solidFill>
              <a:latin typeface="Kefa" panose="02000506000000020004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0B4754-F472-5C96-4E84-3C2E8DDC4B18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7548" y="1389"/>
            <a:ext cx="1774451" cy="998609"/>
          </a:xfrm>
          <a:prstGeom prst="rect">
            <a:avLst/>
          </a:prstGeom>
        </p:spPr>
      </p:pic>
      <p:pic>
        <p:nvPicPr>
          <p:cNvPr id="12" name="Grafik 11" descr="Ein Bild, das Schrift, Text, Screenshot, Grafiken enthält.&#10;&#10;Automatisch generierte Beschreibung">
            <a:extLst>
              <a:ext uri="{FF2B5EF4-FFF2-40B4-BE49-F238E27FC236}">
                <a16:creationId xmlns:a16="http://schemas.microsoft.com/office/drawing/2014/main" id="{BF0DD369-33BC-1444-05C3-48CE8C2B5A9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657840" cy="9999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86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CDF14-27FB-B46C-4A98-2867DBAA3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0567470-5C31-779E-1D84-6F5D955AE94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210226" cy="6864138"/>
            <a:chOff x="0" y="0"/>
            <a:chExt cx="12210226" cy="686413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0EB0385-6B2A-9967-5C89-68511A65F2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385"/>
              <a:ext cx="12192000" cy="6856615"/>
            </a:xfrm>
            <a:prstGeom prst="rect">
              <a:avLst/>
            </a:prstGeom>
            <a:gradFill>
              <a:gsLst>
                <a:gs pos="0">
                  <a:srgbClr val="F9B401">
                    <a:lumMod val="77718"/>
                    <a:lumOff val="22282"/>
                  </a:srgbClr>
                </a:gs>
                <a:gs pos="50000">
                  <a:srgbClr val="F9B401">
                    <a:lumMod val="27559"/>
                    <a:lumOff val="72441"/>
                    <a:alpha val="78065"/>
                  </a:srgbClr>
                </a:gs>
                <a:gs pos="100000">
                  <a:srgbClr val="C5E5E6">
                    <a:lumMod val="51156"/>
                    <a:lumOff val="48844"/>
                    <a:alpha val="85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AA65E436-6B02-2EA4-5AEF-C1119A92507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126092" y="5837452"/>
              <a:ext cx="2065908" cy="1020551"/>
              <a:chOff x="13640723" y="13852530"/>
              <a:chExt cx="2782957" cy="1374769"/>
            </a:xfrm>
          </p:grpSpPr>
          <p:sp>
            <p:nvSpPr>
              <p:cNvPr id="15" name="Eine Ecke des Rechtecks abrunden 14">
                <a:extLst>
                  <a:ext uri="{FF2B5EF4-FFF2-40B4-BE49-F238E27FC236}">
                    <a16:creationId xmlns:a16="http://schemas.microsoft.com/office/drawing/2014/main" id="{8F8533B5-AE5B-8A69-39BA-221F0A23E20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flipH="1">
                <a:off x="13640723" y="13854395"/>
                <a:ext cx="2782957" cy="1372904"/>
              </a:xfrm>
              <a:prstGeom prst="round1Rect">
                <a:avLst/>
              </a:prstGeom>
              <a:solidFill>
                <a:srgbClr val="176D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11"/>
              </a:p>
            </p:txBody>
          </p:sp>
          <p:pic>
            <p:nvPicPr>
              <p:cNvPr id="17" name="Grafik 16" descr="Ein Bild, das Schrift, Text, Screenshot, Grafiken enthält.&#10;&#10;Automatisch generierte Beschreibung">
                <a:extLst>
                  <a:ext uri="{FF2B5EF4-FFF2-40B4-BE49-F238E27FC236}">
                    <a16:creationId xmlns:a16="http://schemas.microsoft.com/office/drawing/2014/main" id="{25DC84DF-3277-688F-5F91-0E9C5C17E1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981556" y="13852530"/>
                <a:ext cx="2276060" cy="137290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F6BE420-1B5A-FAAA-1C2E-345BE1A365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37607" y="0"/>
              <a:ext cx="1972619" cy="1110132"/>
            </a:xfrm>
            <a:prstGeom prst="rect">
              <a:avLst/>
            </a:prstGeom>
          </p:spPr>
        </p:pic>
        <p:sp>
          <p:nvSpPr>
            <p:cNvPr id="5" name="Eine Ecke des Rechtecks abrunden 4">
              <a:extLst>
                <a:ext uri="{FF2B5EF4-FFF2-40B4-BE49-F238E27FC236}">
                  <a16:creationId xmlns:a16="http://schemas.microsoft.com/office/drawing/2014/main" id="{FE55C524-46EC-A79F-E1E3-B0CCAF4FAFA0}"/>
                </a:ext>
              </a:extLst>
            </p:cNvPr>
            <p:cNvSpPr>
              <a:spLocks/>
            </p:cNvSpPr>
            <p:nvPr/>
          </p:nvSpPr>
          <p:spPr>
            <a:xfrm>
              <a:off x="1" y="1549400"/>
              <a:ext cx="8597900" cy="5314738"/>
            </a:xfrm>
            <a:prstGeom prst="round1Rect">
              <a:avLst/>
            </a:prstGeom>
            <a:solidFill>
              <a:srgbClr val="DDEF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FE5DA82-045A-E63C-57A8-EB0EBB931A6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662" y="2064769"/>
              <a:ext cx="5700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>
                  <a:solidFill>
                    <a:srgbClr val="0C4E66"/>
                  </a:solidFill>
                  <a:latin typeface="Kefa" panose="02000506000000020004" pitchFamily="2" charset="77"/>
                </a:rPr>
                <a:t>Marketing Tech Award 2024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86B9E0C-62EB-6E4C-4AFE-253F57864329}"/>
                </a:ext>
              </a:extLst>
            </p:cNvPr>
            <p:cNvSpPr txBox="1">
              <a:spLocks/>
            </p:cNvSpPr>
            <p:nvPr/>
          </p:nvSpPr>
          <p:spPr>
            <a:xfrm>
              <a:off x="656661" y="2921013"/>
              <a:ext cx="5700713" cy="265489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 Marketing Tech Award 2024 will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once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again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be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presented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during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Marketing Tech Summit on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October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8th and 9th at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Bolle Festsäle.</a:t>
              </a:r>
            </a:p>
            <a:p>
              <a:pPr>
                <a:lnSpc>
                  <a:spcPct val="120000"/>
                </a:lnSpc>
              </a:pPr>
              <a:endParaRPr lang="de-DE" sz="14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120000"/>
                </a:lnSpc>
              </a:pPr>
              <a: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The </a:t>
              </a:r>
              <a:r>
                <a:rPr lang="de-DE" sz="1400" dirty="0" err="1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deadline</a:t>
              </a:r>
              <a: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for</a:t>
              </a:r>
              <a: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submissions</a:t>
              </a:r>
              <a:b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de-DE" sz="1400" b="1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August 16, 2024</a:t>
              </a:r>
              <a:endParaRPr lang="de-DE" sz="14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120000"/>
                </a:lnSpc>
              </a:pPr>
              <a:endParaRPr lang="de-DE" sz="14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120000"/>
                </a:lnSpc>
              </a:pPr>
              <a:endParaRPr lang="de-DE" sz="14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120000"/>
                </a:lnSpc>
              </a:pPr>
              <a:r>
                <a:rPr lang="de-DE" sz="1400" dirty="0" err="1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Please</a:t>
              </a:r>
              <a: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submit</a:t>
              </a:r>
              <a: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entries</a:t>
              </a:r>
              <a: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to</a:t>
              </a:r>
              <a:b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de-DE" sz="1400" b="1" dirty="0" err="1">
                  <a:solidFill>
                    <a:srgbClr val="0C4E66"/>
                  </a:solidFill>
                  <a:latin typeface="Kefa"/>
                  <a:ea typeface="Roboto"/>
                  <a:cs typeface="Roboto"/>
                </a:rPr>
                <a:t>anja.ehrke@marketingtechlab.de</a:t>
              </a:r>
              <a:endParaRPr lang="de-DE" sz="1400" b="1" dirty="0">
                <a:solidFill>
                  <a:srgbClr val="0C4E66"/>
                </a:solidFill>
                <a:latin typeface="Kefa"/>
                <a:ea typeface="Roboto"/>
                <a:cs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982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A4D97-EA9D-AE43-2395-68A2EFEAD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3A51A45-FA41-B855-56EF-C29005F56895}"/>
              </a:ext>
            </a:extLst>
          </p:cNvPr>
          <p:cNvSpPr/>
          <p:nvPr/>
        </p:nvSpPr>
        <p:spPr>
          <a:xfrm>
            <a:off x="0" y="0"/>
            <a:ext cx="12192000" cy="998609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7D19854-A64B-1068-2A07-3F1B636BDE0F}"/>
              </a:ext>
            </a:extLst>
          </p:cNvPr>
          <p:cNvSpPr/>
          <p:nvPr/>
        </p:nvSpPr>
        <p:spPr>
          <a:xfrm>
            <a:off x="0" y="6252899"/>
            <a:ext cx="12192000" cy="605101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913CFF-3191-B3D4-A533-1CA57F19629C}"/>
              </a:ext>
            </a:extLst>
          </p:cNvPr>
          <p:cNvSpPr txBox="1"/>
          <p:nvPr/>
        </p:nvSpPr>
        <p:spPr>
          <a:xfrm>
            <a:off x="397010" y="5880948"/>
            <a:ext cx="4361602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NBCS 2020,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Stackie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Award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8D729C3A-4FB9-F6BE-FE68-8ED66E089F9B}"/>
              </a:ext>
            </a:extLst>
          </p:cNvPr>
          <p:cNvSpPr txBox="1">
            <a:spLocks/>
          </p:cNvSpPr>
          <p:nvPr/>
        </p:nvSpPr>
        <p:spPr>
          <a:xfrm>
            <a:off x="397010" y="1217568"/>
            <a:ext cx="8593494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Example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components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of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a Marketing Tech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landscape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by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value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creation</a:t>
            </a:r>
            <a:endParaRPr lang="de-DE" sz="1800" dirty="0">
              <a:solidFill>
                <a:srgbClr val="0E4D65"/>
              </a:solidFill>
              <a:latin typeface="Kefa" panose="02000506000000020004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E228A6-808F-6327-CA29-9D0CB734485D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7548" y="1389"/>
            <a:ext cx="1774451" cy="998609"/>
          </a:xfrm>
          <a:prstGeom prst="rect">
            <a:avLst/>
          </a:prstGeom>
        </p:spPr>
      </p:pic>
      <p:pic>
        <p:nvPicPr>
          <p:cNvPr id="12" name="Grafik 11" descr="Ein Bild, das Schrift, Text, Screenshot, Grafiken enthält.&#10;&#10;Automatisch generierte Beschreibung">
            <a:extLst>
              <a:ext uri="{FF2B5EF4-FFF2-40B4-BE49-F238E27FC236}">
                <a16:creationId xmlns:a16="http://schemas.microsoft.com/office/drawing/2014/main" id="{7A28E5D7-91E2-6DCA-A771-969E5B1D3A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657840" cy="999999"/>
          </a:xfrm>
          <a:prstGeom prst="rect">
            <a:avLst/>
          </a:prstGeom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54EE9F-058F-6F85-8E01-2D19A81431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" r="224" b="436"/>
          <a:stretch/>
        </p:blipFill>
        <p:spPr>
          <a:xfrm>
            <a:off x="397010" y="1745335"/>
            <a:ext cx="7114133" cy="40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6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0CE82-0BDB-6E79-DAF6-7B329B6E5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F90AB29-24BE-6306-F0AD-A517C363360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390"/>
            <a:ext cx="12192000" cy="1000000"/>
            <a:chOff x="0" y="-1390"/>
            <a:chExt cx="12192000" cy="100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79B4BAD-6953-A868-DCCA-1719B168F0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90"/>
              <a:ext cx="12192000" cy="998051"/>
            </a:xfrm>
            <a:prstGeom prst="rect">
              <a:avLst/>
            </a:prstGeom>
            <a:gradFill>
              <a:gsLst>
                <a:gs pos="0">
                  <a:srgbClr val="F9B401">
                    <a:lumMod val="77718"/>
                    <a:lumOff val="22282"/>
                  </a:srgbClr>
                </a:gs>
                <a:gs pos="50000">
                  <a:srgbClr val="F9B401">
                    <a:lumMod val="27559"/>
                    <a:lumOff val="72441"/>
                    <a:alpha val="78065"/>
                  </a:srgbClr>
                </a:gs>
                <a:gs pos="100000">
                  <a:srgbClr val="C5E5E6">
                    <a:lumMod val="51156"/>
                    <a:lumOff val="48844"/>
                    <a:alpha val="85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80A9240-2731-C64E-B14B-0FF2536A93E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7548" y="-1"/>
              <a:ext cx="1774451" cy="998609"/>
            </a:xfrm>
            <a:prstGeom prst="rect">
              <a:avLst/>
            </a:prstGeom>
          </p:spPr>
        </p:pic>
        <p:pic>
          <p:nvPicPr>
            <p:cNvPr id="11" name="Grafik 10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37B1EA56-DBF6-E513-AC0F-9BD90D5C9D2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389"/>
              <a:ext cx="1657840" cy="9999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A9C1E4AA-1A95-78A4-D0F0-637C9FF634E6}"/>
              </a:ext>
            </a:extLst>
          </p:cNvPr>
          <p:cNvSpPr/>
          <p:nvPr/>
        </p:nvSpPr>
        <p:spPr>
          <a:xfrm>
            <a:off x="0" y="1363573"/>
            <a:ext cx="3051173" cy="2456576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ED37D8F-C5BD-B7CA-BA27-DDE3FDC4C70B}"/>
              </a:ext>
            </a:extLst>
          </p:cNvPr>
          <p:cNvSpPr/>
          <p:nvPr/>
        </p:nvSpPr>
        <p:spPr>
          <a:xfrm>
            <a:off x="6096000" y="1363573"/>
            <a:ext cx="3051173" cy="2456576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F582FA1-E712-3614-90AC-050F23E71DC8}"/>
              </a:ext>
            </a:extLst>
          </p:cNvPr>
          <p:cNvSpPr/>
          <p:nvPr/>
        </p:nvSpPr>
        <p:spPr>
          <a:xfrm>
            <a:off x="3044827" y="1363573"/>
            <a:ext cx="3051173" cy="2456576"/>
          </a:xfrm>
          <a:prstGeom prst="rect">
            <a:avLst/>
          </a:prstGeom>
          <a:solidFill>
            <a:srgbClr val="DDE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C7E734F-0E34-FF82-E2C6-AA2C8024B1E0}"/>
              </a:ext>
            </a:extLst>
          </p:cNvPr>
          <p:cNvSpPr/>
          <p:nvPr/>
        </p:nvSpPr>
        <p:spPr>
          <a:xfrm>
            <a:off x="0" y="4187121"/>
            <a:ext cx="12192000" cy="691463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F8F5927-740A-EE84-EB13-4E445EFAFB87}"/>
              </a:ext>
            </a:extLst>
          </p:cNvPr>
          <p:cNvSpPr/>
          <p:nvPr/>
        </p:nvSpPr>
        <p:spPr>
          <a:xfrm>
            <a:off x="-8122" y="5181092"/>
            <a:ext cx="12192000" cy="691463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5BF3D18-01DD-6A0F-AD1C-DC45DDF6F1BB}"/>
              </a:ext>
            </a:extLst>
          </p:cNvPr>
          <p:cNvSpPr/>
          <p:nvPr/>
        </p:nvSpPr>
        <p:spPr>
          <a:xfrm>
            <a:off x="0" y="6166537"/>
            <a:ext cx="12192000" cy="691463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4AAB7-5F9E-788D-A50D-E4E65A695699}"/>
              </a:ext>
            </a:extLst>
          </p:cNvPr>
          <p:cNvSpPr txBox="1"/>
          <p:nvPr/>
        </p:nvSpPr>
        <p:spPr>
          <a:xfrm>
            <a:off x="-5615" y="1058030"/>
            <a:ext cx="2087378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Aware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D175242-F810-2230-3C7F-7564C5B6E515}"/>
              </a:ext>
            </a:extLst>
          </p:cNvPr>
          <p:cNvSpPr txBox="1"/>
          <p:nvPr/>
        </p:nvSpPr>
        <p:spPr>
          <a:xfrm>
            <a:off x="3044827" y="1058030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Shop / Buy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A95CDC5-2284-DBAA-E915-E9AB632F2DF9}"/>
              </a:ext>
            </a:extLst>
          </p:cNvPr>
          <p:cNvSpPr txBox="1"/>
          <p:nvPr/>
        </p:nvSpPr>
        <p:spPr>
          <a:xfrm>
            <a:off x="6095999" y="1058030"/>
            <a:ext cx="2730501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Install</a:t>
            </a:r>
            <a:endParaRPr lang="de-DE" sz="1200" dirty="0">
              <a:solidFill>
                <a:srgbClr val="0C4E66"/>
              </a:solidFill>
              <a:latin typeface="Kefa" panose="02000506000000020004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16BF673-CB31-9A56-4195-564AE6B8169E}"/>
              </a:ext>
            </a:extLst>
          </p:cNvPr>
          <p:cNvSpPr txBox="1"/>
          <p:nvPr/>
        </p:nvSpPr>
        <p:spPr>
          <a:xfrm>
            <a:off x="0" y="3871444"/>
            <a:ext cx="4276725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Collaborate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C5AA7DD-4001-0008-ED42-6D3FA90F29BF}"/>
              </a:ext>
            </a:extLst>
          </p:cNvPr>
          <p:cNvSpPr txBox="1"/>
          <p:nvPr/>
        </p:nvSpPr>
        <p:spPr>
          <a:xfrm>
            <a:off x="-36514" y="4865415"/>
            <a:ext cx="1796496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Analyze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2564443-E4D0-F603-8B0F-D5B86CF21EA1}"/>
              </a:ext>
            </a:extLst>
          </p:cNvPr>
          <p:cNvSpPr txBox="1"/>
          <p:nvPr/>
        </p:nvSpPr>
        <p:spPr>
          <a:xfrm>
            <a:off x="-8122" y="5868511"/>
            <a:ext cx="4399996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FD1C06E-3467-6922-A884-F33ACE062668}"/>
              </a:ext>
            </a:extLst>
          </p:cNvPr>
          <p:cNvSpPr/>
          <p:nvPr/>
        </p:nvSpPr>
        <p:spPr>
          <a:xfrm>
            <a:off x="9140826" y="1363573"/>
            <a:ext cx="3051173" cy="2456576"/>
          </a:xfrm>
          <a:prstGeom prst="rect">
            <a:avLst/>
          </a:prstGeom>
          <a:solidFill>
            <a:srgbClr val="DDE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A7EAF76-0129-FED4-4AE0-5B9704123268}"/>
              </a:ext>
            </a:extLst>
          </p:cNvPr>
          <p:cNvSpPr txBox="1"/>
          <p:nvPr/>
        </p:nvSpPr>
        <p:spPr>
          <a:xfrm>
            <a:off x="9140826" y="1054497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Renew</a:t>
            </a:r>
            <a:endParaRPr lang="de-DE" sz="1200" dirty="0">
              <a:solidFill>
                <a:srgbClr val="0C4E66"/>
              </a:solidFill>
              <a:latin typeface="Kefa" panose="02000506000000020004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0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80EB9-B4FA-18B4-C3F0-2C372E98F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95704F6-6D1B-EEC2-833C-D845F3C33C36}"/>
              </a:ext>
            </a:extLst>
          </p:cNvPr>
          <p:cNvSpPr/>
          <p:nvPr/>
        </p:nvSpPr>
        <p:spPr>
          <a:xfrm>
            <a:off x="0" y="0"/>
            <a:ext cx="12192000" cy="998609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0F87C57-E90D-5090-18C5-5DAA407A7173}"/>
              </a:ext>
            </a:extLst>
          </p:cNvPr>
          <p:cNvSpPr/>
          <p:nvPr/>
        </p:nvSpPr>
        <p:spPr>
          <a:xfrm>
            <a:off x="0" y="6252899"/>
            <a:ext cx="12192000" cy="605101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0AD3AA-B202-B24E-DDA7-BBB41FB00A7D}"/>
              </a:ext>
            </a:extLst>
          </p:cNvPr>
          <p:cNvSpPr txBox="1"/>
          <p:nvPr/>
        </p:nvSpPr>
        <p:spPr>
          <a:xfrm>
            <a:off x="397010" y="5880948"/>
            <a:ext cx="4361602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Cisco Systems,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Stackie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Award 2020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68A84E5E-541F-6EAC-D2D1-0B88C09E1399}"/>
              </a:ext>
            </a:extLst>
          </p:cNvPr>
          <p:cNvSpPr txBox="1">
            <a:spLocks/>
          </p:cNvSpPr>
          <p:nvPr/>
        </p:nvSpPr>
        <p:spPr>
          <a:xfrm>
            <a:off x="397010" y="1217568"/>
            <a:ext cx="9689382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Example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components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of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a Marketing Tech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landscape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by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Customer Journey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phases</a:t>
            </a:r>
            <a:endParaRPr lang="de-DE" sz="1800" dirty="0">
              <a:solidFill>
                <a:srgbClr val="0E4D65"/>
              </a:solidFill>
              <a:latin typeface="Kefa" panose="02000506000000020004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4607990-2FC0-6006-EC70-E3516D33B683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7548" y="1389"/>
            <a:ext cx="1774451" cy="998609"/>
          </a:xfrm>
          <a:prstGeom prst="rect">
            <a:avLst/>
          </a:prstGeom>
        </p:spPr>
      </p:pic>
      <p:pic>
        <p:nvPicPr>
          <p:cNvPr id="12" name="Grafik 11" descr="Ein Bild, das Schrift, Text, Screenshot, Grafiken enthält.&#10;&#10;Automatisch generierte Beschreibung">
            <a:extLst>
              <a:ext uri="{FF2B5EF4-FFF2-40B4-BE49-F238E27FC236}">
                <a16:creationId xmlns:a16="http://schemas.microsoft.com/office/drawing/2014/main" id="{12D4300E-6A7B-CB74-260F-FEC11938386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657840" cy="999999"/>
          </a:xfrm>
          <a:prstGeom prst="rect">
            <a:avLst/>
          </a:prstGeom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7CC4958-F87C-A390-15EC-D9995FB2CD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1" b="916"/>
          <a:stretch/>
        </p:blipFill>
        <p:spPr>
          <a:xfrm>
            <a:off x="408661" y="1745336"/>
            <a:ext cx="7242441" cy="40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0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0C140-3D64-41E9-669D-247FEDBE0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E5175C6-7635-355A-D81D-9595E8817D7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1390"/>
            <a:ext cx="12192000" cy="1000000"/>
            <a:chOff x="0" y="-1390"/>
            <a:chExt cx="12192000" cy="100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C3D43A9-8CAD-9BE4-D649-D021EBC8E1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90"/>
              <a:ext cx="12192000" cy="998051"/>
            </a:xfrm>
            <a:prstGeom prst="rect">
              <a:avLst/>
            </a:prstGeom>
            <a:gradFill>
              <a:gsLst>
                <a:gs pos="0">
                  <a:srgbClr val="F9B401">
                    <a:lumMod val="77718"/>
                    <a:lumOff val="22282"/>
                  </a:srgbClr>
                </a:gs>
                <a:gs pos="50000">
                  <a:srgbClr val="F9B401">
                    <a:lumMod val="27559"/>
                    <a:lumOff val="72441"/>
                    <a:alpha val="78065"/>
                  </a:srgbClr>
                </a:gs>
                <a:gs pos="100000">
                  <a:srgbClr val="C5E5E6">
                    <a:lumMod val="51156"/>
                    <a:lumOff val="48844"/>
                    <a:alpha val="85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2880C645-05AD-A69E-927B-21A9BC08B0F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7548" y="-1"/>
              <a:ext cx="1774451" cy="998609"/>
            </a:xfrm>
            <a:prstGeom prst="rect">
              <a:avLst/>
            </a:prstGeom>
          </p:spPr>
        </p:pic>
        <p:pic>
          <p:nvPicPr>
            <p:cNvPr id="11" name="Grafik 10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338E626C-04CC-F841-92C4-D1260930753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389"/>
              <a:ext cx="1657840" cy="9999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AF32D76C-E93E-30A4-5688-04A7F1308CFA}"/>
              </a:ext>
            </a:extLst>
          </p:cNvPr>
          <p:cNvSpPr/>
          <p:nvPr/>
        </p:nvSpPr>
        <p:spPr>
          <a:xfrm>
            <a:off x="234395" y="1375173"/>
            <a:ext cx="2172737" cy="998051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9E1FC1F-518B-7FB3-C43D-6334291FEEF2}"/>
              </a:ext>
            </a:extLst>
          </p:cNvPr>
          <p:cNvSpPr txBox="1"/>
          <p:nvPr/>
        </p:nvSpPr>
        <p:spPr>
          <a:xfrm>
            <a:off x="234394" y="1058030"/>
            <a:ext cx="818415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7BA2BF4-2EC9-59F1-AB68-1AB79DD08DD4}"/>
              </a:ext>
            </a:extLst>
          </p:cNvPr>
          <p:cNvSpPr txBox="1"/>
          <p:nvPr/>
        </p:nvSpPr>
        <p:spPr>
          <a:xfrm>
            <a:off x="2565362" y="1071988"/>
            <a:ext cx="2730501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Voice </a:t>
            </a:r>
            <a:r>
              <a:rPr lang="de-DE" sz="1200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200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 Customer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6D5E0C4-463A-F1E9-B5AA-9428513086BA}"/>
              </a:ext>
            </a:extLst>
          </p:cNvPr>
          <p:cNvSpPr txBox="1"/>
          <p:nvPr/>
        </p:nvSpPr>
        <p:spPr>
          <a:xfrm>
            <a:off x="9797529" y="2435889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Customer Engagement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9B4C4BE-4A66-3FC6-6FA7-F429234DBA03}"/>
              </a:ext>
            </a:extLst>
          </p:cNvPr>
          <p:cNvSpPr/>
          <p:nvPr/>
        </p:nvSpPr>
        <p:spPr>
          <a:xfrm>
            <a:off x="234394" y="2751736"/>
            <a:ext cx="2172737" cy="998051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5C3FC6-0437-62AB-F9AC-A7B8F567F8B0}"/>
              </a:ext>
            </a:extLst>
          </p:cNvPr>
          <p:cNvSpPr/>
          <p:nvPr/>
        </p:nvSpPr>
        <p:spPr>
          <a:xfrm>
            <a:off x="234394" y="4130233"/>
            <a:ext cx="2172737" cy="998051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E857B2D-F500-BE5B-7722-3975BE4115CD}"/>
              </a:ext>
            </a:extLst>
          </p:cNvPr>
          <p:cNvSpPr/>
          <p:nvPr/>
        </p:nvSpPr>
        <p:spPr>
          <a:xfrm>
            <a:off x="2565399" y="5502395"/>
            <a:ext cx="2172737" cy="998051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7C2DBFE-16BA-F024-A7A8-067EFC919F1A}"/>
              </a:ext>
            </a:extLst>
          </p:cNvPr>
          <p:cNvSpPr/>
          <p:nvPr/>
        </p:nvSpPr>
        <p:spPr>
          <a:xfrm>
            <a:off x="7346967" y="5484294"/>
            <a:ext cx="2172737" cy="998051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5986374-88C7-F32A-4377-53A2A05F521D}"/>
              </a:ext>
            </a:extLst>
          </p:cNvPr>
          <p:cNvSpPr/>
          <p:nvPr/>
        </p:nvSpPr>
        <p:spPr>
          <a:xfrm>
            <a:off x="4956182" y="5502394"/>
            <a:ext cx="2172737" cy="998051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954A3B0-4E83-8B2E-2DA3-7E9A5D5384A5}"/>
              </a:ext>
            </a:extLst>
          </p:cNvPr>
          <p:cNvSpPr/>
          <p:nvPr/>
        </p:nvSpPr>
        <p:spPr>
          <a:xfrm>
            <a:off x="2565400" y="2748802"/>
            <a:ext cx="2172737" cy="2376548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55C4226-14A9-B7FD-FC50-16B37E4D82A6}"/>
              </a:ext>
            </a:extLst>
          </p:cNvPr>
          <p:cNvSpPr/>
          <p:nvPr/>
        </p:nvSpPr>
        <p:spPr>
          <a:xfrm>
            <a:off x="9797530" y="1373707"/>
            <a:ext cx="2172737" cy="998051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3E0ED81-E504-BB1F-9109-F22480693263}"/>
              </a:ext>
            </a:extLst>
          </p:cNvPr>
          <p:cNvSpPr/>
          <p:nvPr/>
        </p:nvSpPr>
        <p:spPr>
          <a:xfrm>
            <a:off x="9797529" y="2750270"/>
            <a:ext cx="2172737" cy="998051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49B22E2-146D-332F-7F00-F3D675620242}"/>
              </a:ext>
            </a:extLst>
          </p:cNvPr>
          <p:cNvSpPr/>
          <p:nvPr/>
        </p:nvSpPr>
        <p:spPr>
          <a:xfrm>
            <a:off x="9797529" y="4128767"/>
            <a:ext cx="2172737" cy="998051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A365C97-B209-7926-78C4-A25C3C2427BA}"/>
              </a:ext>
            </a:extLst>
          </p:cNvPr>
          <p:cNvSpPr/>
          <p:nvPr/>
        </p:nvSpPr>
        <p:spPr>
          <a:xfrm>
            <a:off x="2565400" y="1373706"/>
            <a:ext cx="7073900" cy="998051"/>
          </a:xfrm>
          <a:prstGeom prst="rect">
            <a:avLst/>
          </a:prstGeom>
          <a:solidFill>
            <a:srgbClr val="A2D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13111B4-3F99-4DF7-0D2E-0F4999370037}"/>
              </a:ext>
            </a:extLst>
          </p:cNvPr>
          <p:cNvSpPr/>
          <p:nvPr/>
        </p:nvSpPr>
        <p:spPr>
          <a:xfrm>
            <a:off x="4956183" y="2748802"/>
            <a:ext cx="2172737" cy="2376548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2A31117-C60B-5BCD-F728-B99EDCCFE241}"/>
              </a:ext>
            </a:extLst>
          </p:cNvPr>
          <p:cNvSpPr/>
          <p:nvPr/>
        </p:nvSpPr>
        <p:spPr>
          <a:xfrm>
            <a:off x="7346967" y="2748802"/>
            <a:ext cx="2172737" cy="2376548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2DD52FF-2897-F8B8-B73D-EB4392356842}"/>
              </a:ext>
            </a:extLst>
          </p:cNvPr>
          <p:cNvSpPr/>
          <p:nvPr/>
        </p:nvSpPr>
        <p:spPr>
          <a:xfrm>
            <a:off x="4738136" y="3488193"/>
            <a:ext cx="218046" cy="998051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5C9C2D3-9B20-F65E-19E3-D11A9B28B81E}"/>
              </a:ext>
            </a:extLst>
          </p:cNvPr>
          <p:cNvSpPr/>
          <p:nvPr/>
        </p:nvSpPr>
        <p:spPr>
          <a:xfrm>
            <a:off x="7128920" y="3488193"/>
            <a:ext cx="218046" cy="998051"/>
          </a:xfrm>
          <a:prstGeom prst="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A3A8E7A-3514-CA6D-F5A5-67978163AACB}"/>
              </a:ext>
            </a:extLst>
          </p:cNvPr>
          <p:cNvSpPr txBox="1"/>
          <p:nvPr/>
        </p:nvSpPr>
        <p:spPr>
          <a:xfrm>
            <a:off x="9797529" y="1066157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Analytics &amp; Reporting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B4101AA-F0B0-E9EE-86EC-CCCECBD6B5C7}"/>
              </a:ext>
            </a:extLst>
          </p:cNvPr>
          <p:cNvSpPr txBox="1"/>
          <p:nvPr/>
        </p:nvSpPr>
        <p:spPr>
          <a:xfrm>
            <a:off x="9797529" y="3796176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Sales &amp; Service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189ECE1-4712-EAC0-E9CD-A7240220FD6F}"/>
              </a:ext>
            </a:extLst>
          </p:cNvPr>
          <p:cNvSpPr txBox="1"/>
          <p:nvPr/>
        </p:nvSpPr>
        <p:spPr>
          <a:xfrm>
            <a:off x="234394" y="2443199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Optimization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D3A6EDA-35DC-120B-5507-C103F7416716}"/>
              </a:ext>
            </a:extLst>
          </p:cNvPr>
          <p:cNvSpPr txBox="1"/>
          <p:nvPr/>
        </p:nvSpPr>
        <p:spPr>
          <a:xfrm>
            <a:off x="234393" y="3803596"/>
            <a:ext cx="2053182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Experience Management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EC36EC4E-449E-80F7-A612-392206622CF5}"/>
              </a:ext>
            </a:extLst>
          </p:cNvPr>
          <p:cNvSpPr txBox="1"/>
          <p:nvPr/>
        </p:nvSpPr>
        <p:spPr>
          <a:xfrm>
            <a:off x="2565362" y="5178691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Content &amp; Translation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B235908-6C46-8A45-FD66-429210EF8492}"/>
              </a:ext>
            </a:extLst>
          </p:cNvPr>
          <p:cNvSpPr txBox="1"/>
          <p:nvPr/>
        </p:nvSpPr>
        <p:spPr>
          <a:xfrm>
            <a:off x="4956164" y="5190634"/>
            <a:ext cx="2054236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Commerce &amp; Market Places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86F4BD9-4EE9-DFAB-950C-D791F2336AEC}"/>
              </a:ext>
            </a:extLst>
          </p:cNvPr>
          <p:cNvSpPr txBox="1"/>
          <p:nvPr/>
        </p:nvSpPr>
        <p:spPr>
          <a:xfrm>
            <a:off x="7346966" y="5152020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Communities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A31F0D3-768F-405E-2CD3-BCF28282A589}"/>
              </a:ext>
            </a:extLst>
          </p:cNvPr>
          <p:cNvSpPr txBox="1"/>
          <p:nvPr/>
        </p:nvSpPr>
        <p:spPr>
          <a:xfrm>
            <a:off x="4956163" y="2422602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Convert</a:t>
            </a:r>
            <a:endParaRPr lang="de-DE" sz="1200" dirty="0">
              <a:solidFill>
                <a:srgbClr val="0C4E66"/>
              </a:solidFill>
              <a:latin typeface="Kefa" panose="02000506000000020004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95E70D4-83B5-559C-B0F0-D5E4DC32922E}"/>
              </a:ext>
            </a:extLst>
          </p:cNvPr>
          <p:cNvSpPr txBox="1"/>
          <p:nvPr/>
        </p:nvSpPr>
        <p:spPr>
          <a:xfrm>
            <a:off x="2565361" y="2422602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Awareness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BD9C3C3-4ECE-E12F-B4AD-1C7BFBEF19B7}"/>
              </a:ext>
            </a:extLst>
          </p:cNvPr>
          <p:cNvSpPr txBox="1"/>
          <p:nvPr/>
        </p:nvSpPr>
        <p:spPr>
          <a:xfrm>
            <a:off x="7346965" y="2435889"/>
            <a:ext cx="1743073" cy="30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Service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EF14348-F0C7-981B-F513-EF46DE4B54D8}"/>
              </a:ext>
            </a:extLst>
          </p:cNvPr>
          <p:cNvSpPr txBox="1"/>
          <p:nvPr/>
        </p:nvSpPr>
        <p:spPr>
          <a:xfrm>
            <a:off x="5389558" y="3840030"/>
            <a:ext cx="1412883" cy="294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200" b="1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Customer </a:t>
            </a:r>
            <a:r>
              <a:rPr lang="de-DE" sz="1200" b="1" dirty="0" err="1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Funnel</a:t>
            </a:r>
            <a:endParaRPr lang="de-DE" sz="1200" b="1" dirty="0">
              <a:solidFill>
                <a:srgbClr val="0C4E66"/>
              </a:solidFill>
              <a:latin typeface="Kefa" panose="02000506000000020004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32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DC7AC-C2A8-BF76-528A-A4342645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C59986E-6DB2-5D81-1DA7-FA46D53AFCA8}"/>
              </a:ext>
            </a:extLst>
          </p:cNvPr>
          <p:cNvSpPr/>
          <p:nvPr/>
        </p:nvSpPr>
        <p:spPr>
          <a:xfrm>
            <a:off x="0" y="0"/>
            <a:ext cx="12192000" cy="998609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99AE6B1-9429-B9E4-0923-DD0927C3B27A}"/>
              </a:ext>
            </a:extLst>
          </p:cNvPr>
          <p:cNvSpPr/>
          <p:nvPr/>
        </p:nvSpPr>
        <p:spPr>
          <a:xfrm>
            <a:off x="0" y="6252899"/>
            <a:ext cx="12192000" cy="605101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DD3937-B56E-9743-96A7-02C7EBE7D6C3}"/>
              </a:ext>
            </a:extLst>
          </p:cNvPr>
          <p:cNvSpPr txBox="1"/>
          <p:nvPr/>
        </p:nvSpPr>
        <p:spPr>
          <a:xfrm>
            <a:off x="397010" y="5880948"/>
            <a:ext cx="4361602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Philips, Marketing Tech Monitor 2021,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Stackie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Award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17028DD2-04FD-A5C3-3894-8413E1372E49}"/>
              </a:ext>
            </a:extLst>
          </p:cNvPr>
          <p:cNvSpPr txBox="1">
            <a:spLocks/>
          </p:cNvSpPr>
          <p:nvPr/>
        </p:nvSpPr>
        <p:spPr>
          <a:xfrm>
            <a:off x="397010" y="1217568"/>
            <a:ext cx="11882076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Example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components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of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a Marketing Tech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landscape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by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internal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value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creation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and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customer</a:t>
            </a:r>
            <a:r>
              <a:rPr lang="de-DE" sz="1800" dirty="0">
                <a:solidFill>
                  <a:srgbClr val="0E4D65"/>
                </a:solidFill>
                <a:latin typeface="Kefa" panose="02000506000000020004" pitchFamily="2" charset="77"/>
              </a:rPr>
              <a:t> </a:t>
            </a:r>
            <a:r>
              <a:rPr lang="de-DE" sz="1800" dirty="0" err="1">
                <a:solidFill>
                  <a:srgbClr val="0E4D65"/>
                </a:solidFill>
                <a:latin typeface="Kefa" panose="02000506000000020004" pitchFamily="2" charset="77"/>
              </a:rPr>
              <a:t>funnel</a:t>
            </a:r>
            <a:endParaRPr lang="de-DE" sz="1800" dirty="0">
              <a:solidFill>
                <a:srgbClr val="0E4D65"/>
              </a:solidFill>
              <a:latin typeface="Kefa" panose="02000506000000020004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2EDA64C-65E9-2C5D-02D9-F1E614F294D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7548" y="1389"/>
            <a:ext cx="1774451" cy="998609"/>
          </a:xfrm>
          <a:prstGeom prst="rect">
            <a:avLst/>
          </a:prstGeom>
        </p:spPr>
      </p:pic>
      <p:pic>
        <p:nvPicPr>
          <p:cNvPr id="12" name="Grafik 11" descr="Ein Bild, das Schrift, Text, Screenshot, Grafiken enthält.&#10;&#10;Automatisch generierte Beschreibung">
            <a:extLst>
              <a:ext uri="{FF2B5EF4-FFF2-40B4-BE49-F238E27FC236}">
                <a16:creationId xmlns:a16="http://schemas.microsoft.com/office/drawing/2014/main" id="{79EAFCB5-2CA4-437B-429E-9E476D31305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657840" cy="999999"/>
          </a:xfrm>
          <a:prstGeom prst="rect">
            <a:avLst/>
          </a:prstGeom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AC4FEBA-421A-0190-D015-12D0895AF5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6" b="1260"/>
          <a:stretch/>
        </p:blipFill>
        <p:spPr>
          <a:xfrm>
            <a:off x="423548" y="1745337"/>
            <a:ext cx="7233172" cy="40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6D813-2E82-1ABF-C5FA-975A39085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29D55A7-78F4-3B04-1C3F-E687E7ED909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210226" cy="6864138"/>
            <a:chOff x="0" y="0"/>
            <a:chExt cx="12210226" cy="686413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1ED42C4-1EB4-8BF9-9098-FDF61EA3247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385"/>
              <a:ext cx="12192000" cy="6856615"/>
            </a:xfrm>
            <a:prstGeom prst="rect">
              <a:avLst/>
            </a:prstGeom>
            <a:gradFill>
              <a:gsLst>
                <a:gs pos="0">
                  <a:srgbClr val="F9B401">
                    <a:lumMod val="77718"/>
                    <a:lumOff val="22282"/>
                  </a:srgbClr>
                </a:gs>
                <a:gs pos="50000">
                  <a:srgbClr val="F9B401">
                    <a:lumMod val="27559"/>
                    <a:lumOff val="72441"/>
                    <a:alpha val="78065"/>
                  </a:srgbClr>
                </a:gs>
                <a:gs pos="100000">
                  <a:srgbClr val="C5E5E6">
                    <a:lumMod val="51156"/>
                    <a:lumOff val="48844"/>
                    <a:alpha val="85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de-DE" sz="811" dirty="0"/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142DA0C-315D-9595-5BC8-0497387C900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126092" y="5837452"/>
              <a:ext cx="2065908" cy="1020551"/>
              <a:chOff x="13640723" y="13852530"/>
              <a:chExt cx="2782957" cy="1374769"/>
            </a:xfrm>
          </p:grpSpPr>
          <p:sp>
            <p:nvSpPr>
              <p:cNvPr id="15" name="Eine Ecke des Rechtecks abrunden 14">
                <a:extLst>
                  <a:ext uri="{FF2B5EF4-FFF2-40B4-BE49-F238E27FC236}">
                    <a16:creationId xmlns:a16="http://schemas.microsoft.com/office/drawing/2014/main" id="{E369DE9F-F575-FDBC-CF26-8416961233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flipH="1">
                <a:off x="13640723" y="13854395"/>
                <a:ext cx="2782957" cy="1372904"/>
              </a:xfrm>
              <a:prstGeom prst="round1Rect">
                <a:avLst/>
              </a:prstGeom>
              <a:solidFill>
                <a:srgbClr val="176D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11"/>
              </a:p>
            </p:txBody>
          </p:sp>
          <p:pic>
            <p:nvPicPr>
              <p:cNvPr id="17" name="Grafik 16" descr="Ein Bild, das Schrift, Text, Screenshot, Grafiken enthält.&#10;&#10;Automatisch generierte Beschreibung">
                <a:extLst>
                  <a:ext uri="{FF2B5EF4-FFF2-40B4-BE49-F238E27FC236}">
                    <a16:creationId xmlns:a16="http://schemas.microsoft.com/office/drawing/2014/main" id="{496DB7A8-C268-FEA4-D746-AD234EAB6D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981556" y="13852530"/>
                <a:ext cx="2276060" cy="137290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62D8D9F8-7877-CEDB-C7EB-DFC96633C7E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37607" y="0"/>
              <a:ext cx="1972619" cy="1110132"/>
            </a:xfrm>
            <a:prstGeom prst="rect">
              <a:avLst/>
            </a:prstGeom>
          </p:spPr>
        </p:pic>
        <p:sp>
          <p:nvSpPr>
            <p:cNvPr id="8" name="Eine Ecke des Rechtecks abrunden 7">
              <a:extLst>
                <a:ext uri="{FF2B5EF4-FFF2-40B4-BE49-F238E27FC236}">
                  <a16:creationId xmlns:a16="http://schemas.microsoft.com/office/drawing/2014/main" id="{A6956A65-6782-8AC8-F1E4-AB1B368A90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549400"/>
              <a:ext cx="8597900" cy="5314738"/>
            </a:xfrm>
            <a:prstGeom prst="round1Rect">
              <a:avLst/>
            </a:prstGeom>
            <a:solidFill>
              <a:srgbClr val="DDEF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DC143D2-D98A-9293-ED40-7578F5A18AB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662" y="2064769"/>
              <a:ext cx="5700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>
                  <a:solidFill>
                    <a:srgbClr val="0C4E66"/>
                  </a:solidFill>
                  <a:latin typeface="Kefa" panose="02000506000000020004" pitchFamily="2" charset="77"/>
                </a:rPr>
                <a:t>Marketing Tech Award 2024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D967FAD-2AC7-AB47-21CC-C6267F67A68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661" y="2921013"/>
              <a:ext cx="5700713" cy="328557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are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happy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to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assist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you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with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any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questions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and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suggestions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regarding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Marketing Tech Award 2024.</a:t>
              </a:r>
            </a:p>
            <a:p>
              <a:pPr>
                <a:lnSpc>
                  <a:spcPct val="120000"/>
                </a:lnSpc>
              </a:pPr>
              <a:endParaRPr lang="de-DE" sz="1400" dirty="0">
                <a:solidFill>
                  <a:srgbClr val="0C4E66"/>
                </a:solidFill>
                <a:latin typeface="Roboto Medium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de-DE" sz="1400" dirty="0">
                  <a:solidFill>
                    <a:srgbClr val="0C4E66"/>
                  </a:solidFill>
                  <a:latin typeface="Roboto Medium"/>
                  <a:ea typeface="+mn-lt"/>
                  <a:cs typeface="+mn-lt"/>
                </a:rPr>
                <a:t>Anja </a:t>
              </a:r>
              <a:r>
                <a:rPr lang="de-DE" sz="1400" dirty="0" err="1">
                  <a:solidFill>
                    <a:srgbClr val="0C4E66"/>
                  </a:solidFill>
                  <a:latin typeface="Roboto Medium"/>
                  <a:ea typeface="+mn-lt"/>
                  <a:cs typeface="+mn-lt"/>
                </a:rPr>
                <a:t>Ehrke</a:t>
              </a:r>
              <a:endParaRPr lang="de-DE" dirty="0">
                <a:latin typeface="Roboto Medium"/>
                <a:ea typeface="Roboto Medium"/>
                <a:cs typeface="Roboto Medium"/>
              </a:endParaRPr>
            </a:p>
            <a:p>
              <a:r>
                <a:rPr lang="de-DE" sz="1400" dirty="0">
                  <a:solidFill>
                    <a:srgbClr val="0C4E66"/>
                  </a:solidFill>
                  <a:latin typeface="Roboto Light"/>
                  <a:ea typeface="+mn-lt"/>
                  <a:cs typeface="+mn-lt"/>
                </a:rPr>
                <a:t>Senior Projektmanagerin Events</a:t>
              </a:r>
              <a:endParaRPr lang="de-DE" dirty="0">
                <a:latin typeface="Roboto Light"/>
                <a:ea typeface="Roboto Medium"/>
                <a:cs typeface="Roboto Medium"/>
              </a:endParaRPr>
            </a:p>
            <a:p>
              <a:endParaRPr lang="de-DE" dirty="0">
                <a:latin typeface="Roboto Medium"/>
                <a:ea typeface="Roboto Medium"/>
                <a:cs typeface="Roboto Medium"/>
              </a:endParaRPr>
            </a:p>
            <a:p>
              <a:r>
                <a:rPr lang="de-DE" sz="1400" dirty="0">
                  <a:solidFill>
                    <a:srgbClr val="0C4E66"/>
                  </a:solidFill>
                  <a:latin typeface="Roboto Medium"/>
                  <a:ea typeface="+mn-lt"/>
                  <a:cs typeface="+mn-lt"/>
                  <a:hlinkClick r:id="rId5"/>
                </a:rPr>
                <a:t>anja.ehrke@marketingtechlab.de</a:t>
              </a:r>
              <a:endParaRPr lang="de-DE" dirty="0">
                <a:latin typeface="Roboto Medium"/>
                <a:ea typeface="Roboto Medium"/>
                <a:cs typeface="Roboto Medium"/>
              </a:endParaRPr>
            </a:p>
            <a:p>
              <a:r>
                <a:rPr lang="de-DE" sz="1400">
                  <a:solidFill>
                    <a:srgbClr val="0C4E66"/>
                  </a:solidFill>
                  <a:latin typeface="Roboto Light"/>
                  <a:ea typeface="+mn-lt"/>
                  <a:cs typeface="+mn-lt"/>
                </a:rPr>
                <a:t>Phone: </a:t>
              </a:r>
              <a:r>
                <a:rPr lang="de-DE" sz="1400" dirty="0">
                  <a:solidFill>
                    <a:srgbClr val="0C4E66"/>
                  </a:solidFill>
                  <a:latin typeface="Roboto Light"/>
                  <a:ea typeface="+mn-lt"/>
                  <a:cs typeface="+mn-lt"/>
                </a:rPr>
                <a:t>+49 (0)160 9069 2994</a:t>
              </a:r>
              <a:endParaRPr lang="de-DE" dirty="0">
                <a:solidFill>
                  <a:srgbClr val="000000"/>
                </a:solidFill>
                <a:latin typeface="Roboto Light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120000"/>
                </a:lnSpc>
              </a:pPr>
              <a:endParaRPr lang="de-DE" sz="1400" b="1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120000"/>
                </a:lnSpc>
              </a:pPr>
              <a:r>
                <a:rPr lang="de-DE" sz="1400" b="1" dirty="0" err="1">
                  <a:solidFill>
                    <a:srgbClr val="0C4E66"/>
                  </a:solidFill>
                  <a:latin typeface="Kefa"/>
                  <a:ea typeface="Roboto"/>
                  <a:cs typeface="Roboto"/>
                </a:rPr>
                <a:t>MarketingTechLab</a:t>
              </a:r>
              <a:r>
                <a:rPr lang="de-DE" sz="1400" b="1" dirty="0">
                  <a:solidFill>
                    <a:srgbClr val="0C4E66"/>
                  </a:solidFill>
                  <a:latin typeface="Kefa"/>
                  <a:ea typeface="Roboto"/>
                  <a:cs typeface="Roboto"/>
                </a:rPr>
                <a:t> GmbH</a:t>
              </a:r>
              <a:endParaRPr lang="de-DE" sz="14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120000"/>
                </a:lnSpc>
              </a:pPr>
              <a:r>
                <a:rPr lang="de-DE" sz="1400" dirty="0" err="1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Sierichstraße</a:t>
              </a:r>
              <a: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 8</a:t>
              </a:r>
            </a:p>
            <a:p>
              <a:pPr>
                <a:lnSpc>
                  <a:spcPct val="120000"/>
                </a:lnSpc>
              </a:pPr>
              <a: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22301 Hamburg</a:t>
              </a:r>
            </a:p>
            <a:p>
              <a:pPr>
                <a:lnSpc>
                  <a:spcPct val="120000"/>
                </a:lnSpc>
              </a:pPr>
              <a:r>
                <a:rPr lang="de-DE" sz="1400" dirty="0">
                  <a:solidFill>
                    <a:srgbClr val="0C4E66"/>
                  </a:solidFill>
                  <a:latin typeface="Kefa"/>
                  <a:ea typeface="Roboto"/>
                  <a:cs typeface="Roboto"/>
                </a:rPr>
                <a:t>marketingtechlab.de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55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F8EE1-18C8-A0D8-3258-6A6264DB4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FEA6EA7-7974-B473-C979-005B99F8082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210226" cy="6864138"/>
            <a:chOff x="0" y="0"/>
            <a:chExt cx="12210226" cy="686413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7D55F4B-F126-A918-2DE1-B82942409E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385"/>
              <a:ext cx="12192000" cy="6856615"/>
            </a:xfrm>
            <a:prstGeom prst="rect">
              <a:avLst/>
            </a:prstGeom>
            <a:gradFill>
              <a:gsLst>
                <a:gs pos="0">
                  <a:srgbClr val="F9B401">
                    <a:lumMod val="77718"/>
                    <a:lumOff val="22282"/>
                  </a:srgbClr>
                </a:gs>
                <a:gs pos="50000">
                  <a:srgbClr val="F9B401">
                    <a:lumMod val="27559"/>
                    <a:lumOff val="72441"/>
                    <a:alpha val="78065"/>
                  </a:srgbClr>
                </a:gs>
                <a:gs pos="100000">
                  <a:srgbClr val="C5E5E6">
                    <a:lumMod val="51156"/>
                    <a:lumOff val="48844"/>
                    <a:alpha val="85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B1CFD9C7-95F0-033A-BB34-5D3C0CCE8FE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126092" y="5837452"/>
              <a:ext cx="2065908" cy="1020551"/>
              <a:chOff x="13640723" y="13852530"/>
              <a:chExt cx="2782957" cy="1374769"/>
            </a:xfrm>
          </p:grpSpPr>
          <p:sp>
            <p:nvSpPr>
              <p:cNvPr id="15" name="Eine Ecke des Rechtecks abrunden 14">
                <a:extLst>
                  <a:ext uri="{FF2B5EF4-FFF2-40B4-BE49-F238E27FC236}">
                    <a16:creationId xmlns:a16="http://schemas.microsoft.com/office/drawing/2014/main" id="{99A1021C-2138-3F4F-D962-B823D10880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flipH="1">
                <a:off x="13640723" y="13854395"/>
                <a:ext cx="2782957" cy="1372904"/>
              </a:xfrm>
              <a:prstGeom prst="round1Rect">
                <a:avLst/>
              </a:prstGeom>
              <a:solidFill>
                <a:srgbClr val="176D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11"/>
              </a:p>
            </p:txBody>
          </p:sp>
          <p:pic>
            <p:nvPicPr>
              <p:cNvPr id="17" name="Grafik 16" descr="Ein Bild, das Schrift, Text, Screenshot, Grafiken enthält.&#10;&#10;Automatisch generierte Beschreibung">
                <a:extLst>
                  <a:ext uri="{FF2B5EF4-FFF2-40B4-BE49-F238E27FC236}">
                    <a16:creationId xmlns:a16="http://schemas.microsoft.com/office/drawing/2014/main" id="{037F039E-B31C-4CBF-C040-857316416A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81556" y="13852530"/>
                <a:ext cx="2276060" cy="137290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13B0C3A-C488-7FB4-242F-685C82E4300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7607" y="0"/>
              <a:ext cx="1972619" cy="1110132"/>
            </a:xfrm>
            <a:prstGeom prst="rect">
              <a:avLst/>
            </a:prstGeom>
          </p:spPr>
        </p:pic>
        <p:sp>
          <p:nvSpPr>
            <p:cNvPr id="5" name="Eine Ecke des Rechtecks abrunden 4">
              <a:extLst>
                <a:ext uri="{FF2B5EF4-FFF2-40B4-BE49-F238E27FC236}">
                  <a16:creationId xmlns:a16="http://schemas.microsoft.com/office/drawing/2014/main" id="{10B60527-0F04-2672-CB00-A6EDCB8F089D}"/>
                </a:ext>
              </a:extLst>
            </p:cNvPr>
            <p:cNvSpPr>
              <a:spLocks/>
            </p:cNvSpPr>
            <p:nvPr/>
          </p:nvSpPr>
          <p:spPr>
            <a:xfrm>
              <a:off x="1" y="1549400"/>
              <a:ext cx="8597900" cy="5314738"/>
            </a:xfrm>
            <a:prstGeom prst="round1Rect">
              <a:avLst/>
            </a:prstGeom>
            <a:solidFill>
              <a:srgbClr val="DDEF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CFB1CE6-1ABC-12E4-F0A3-3390299A422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662" y="2064769"/>
              <a:ext cx="5700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>
                  <a:solidFill>
                    <a:srgbClr val="0C4E66"/>
                  </a:solidFill>
                  <a:latin typeface="Kefa" panose="02000506000000020004" pitchFamily="2" charset="77"/>
                </a:rPr>
                <a:t>Marketing Tech Award 2024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6E05459-3A6C-FF0E-0C27-9DF914F0D0D2}"/>
                </a:ext>
              </a:extLst>
            </p:cNvPr>
            <p:cNvSpPr txBox="1">
              <a:spLocks/>
            </p:cNvSpPr>
            <p:nvPr/>
          </p:nvSpPr>
          <p:spPr>
            <a:xfrm>
              <a:off x="656661" y="2921013"/>
              <a:ext cx="5700713" cy="34328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400" dirty="0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Submission </a:t>
              </a:r>
              <a:r>
                <a:rPr lang="de-DE" sz="1400" dirty="0" err="1">
                  <a:solidFill>
                    <a:srgbClr val="0C4E66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Process</a:t>
              </a:r>
              <a:endParaRPr lang="de-DE" sz="1400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120000"/>
                </a:lnSpc>
              </a:pPr>
              <a:endParaRPr lang="de-DE" sz="1400" b="1" dirty="0">
                <a:solidFill>
                  <a:srgbClr val="0C4E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120000"/>
                </a:lnSpc>
              </a:pP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application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phase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for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Marketing Tech Award 2024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runs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until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August 16th. After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submission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deadline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, all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applications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will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be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evaluated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by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a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carefully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selected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jury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. The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evaluation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criteria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of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awards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jury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can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be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found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on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following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slides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.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Based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on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evaluations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,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jury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will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select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three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finalists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who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will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present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their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cases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at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Marketing Tech Summit on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October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8th and 9th.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Following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presentations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,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final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evaluation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will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be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conducted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by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summit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participants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.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Subsequently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,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Marketing Tech Award 2024 will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be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presented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.</a:t>
              </a:r>
            </a:p>
            <a:p>
              <a:pPr>
                <a:lnSpc>
                  <a:spcPct val="120000"/>
                </a:lnSpc>
              </a:pPr>
              <a:endParaRPr lang="de-DE" sz="1400" dirty="0">
                <a:solidFill>
                  <a:srgbClr val="0C4E66"/>
                </a:solidFill>
                <a:latin typeface="Roboto"/>
                <a:ea typeface="Roboto"/>
                <a:cs typeface="Roboto"/>
              </a:endParaRPr>
            </a:p>
            <a:p>
              <a:pPr>
                <a:lnSpc>
                  <a:spcPct val="120000"/>
                </a:lnSpc>
              </a:pP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We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will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inform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finalists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of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their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</a:t>
              </a:r>
              <a:r>
                <a:rPr lang="de-DE" sz="1400" dirty="0" err="1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participation</a:t>
              </a:r>
              <a:r>
                <a:rPr lang="de-DE" sz="1400" dirty="0">
                  <a:solidFill>
                    <a:srgbClr val="0C4E66"/>
                  </a:solidFill>
                  <a:latin typeface="Roboto"/>
                  <a:ea typeface="Roboto"/>
                  <a:cs typeface="Roboto"/>
                </a:rPr>
                <a:t> in due time.</a:t>
              </a:r>
              <a:endParaRPr lang="de-DE" sz="1400" b="1" dirty="0">
                <a:solidFill>
                  <a:srgbClr val="0C4E66"/>
                </a:solidFill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19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233E-815C-40B7-8CB0-5E487E61A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049150F-7B43-81AB-DC03-863B403B8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7607" y="0"/>
            <a:ext cx="1972619" cy="111013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F00948-9D30-0ADF-A67C-0DBD8067779E}"/>
              </a:ext>
            </a:extLst>
          </p:cNvPr>
          <p:cNvGrpSpPr/>
          <p:nvPr/>
        </p:nvGrpSpPr>
        <p:grpSpPr>
          <a:xfrm>
            <a:off x="0" y="1385"/>
            <a:ext cx="12192000" cy="6856618"/>
            <a:chOff x="0" y="1385"/>
            <a:chExt cx="12192000" cy="6856618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0EBA5BF-B200-7874-D525-C4CB2026B34D}"/>
                </a:ext>
              </a:extLst>
            </p:cNvPr>
            <p:cNvSpPr>
              <a:spLocks/>
            </p:cNvSpPr>
            <p:nvPr/>
          </p:nvSpPr>
          <p:spPr>
            <a:xfrm>
              <a:off x="0" y="1385"/>
              <a:ext cx="12192000" cy="6856615"/>
            </a:xfrm>
            <a:prstGeom prst="rect">
              <a:avLst/>
            </a:prstGeom>
            <a:gradFill>
              <a:gsLst>
                <a:gs pos="0">
                  <a:srgbClr val="F9B401">
                    <a:lumMod val="77718"/>
                    <a:lumOff val="22282"/>
                  </a:srgbClr>
                </a:gs>
                <a:gs pos="50000">
                  <a:srgbClr val="F9B401">
                    <a:lumMod val="27559"/>
                    <a:lumOff val="72441"/>
                    <a:alpha val="78065"/>
                  </a:srgbClr>
                </a:gs>
                <a:gs pos="100000">
                  <a:srgbClr val="C5E5E6">
                    <a:lumMod val="51156"/>
                    <a:lumOff val="48844"/>
                    <a:alpha val="85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 dirty="0"/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5D2EE0D7-0A0E-F7E8-E80C-64AB905AABD3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26092" y="5837452"/>
              <a:ext cx="2065908" cy="1020551"/>
              <a:chOff x="13640723" y="13852530"/>
              <a:chExt cx="2782957" cy="1374769"/>
            </a:xfrm>
          </p:grpSpPr>
          <p:sp>
            <p:nvSpPr>
              <p:cNvPr id="15" name="Eine Ecke des Rechtecks abrunden 14">
                <a:extLst>
                  <a:ext uri="{FF2B5EF4-FFF2-40B4-BE49-F238E27FC236}">
                    <a16:creationId xmlns:a16="http://schemas.microsoft.com/office/drawing/2014/main" id="{7284742D-9050-E02F-1B1E-B1B3C5EE01D2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13640723" y="13854395"/>
                <a:ext cx="2782957" cy="1372904"/>
              </a:xfrm>
              <a:prstGeom prst="round1Rect">
                <a:avLst/>
              </a:prstGeom>
              <a:solidFill>
                <a:srgbClr val="176D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11"/>
              </a:p>
            </p:txBody>
          </p:sp>
          <p:pic>
            <p:nvPicPr>
              <p:cNvPr id="17" name="Grafik 16" descr="Ein Bild, das Schrift, Text, Screenshot, Grafiken enthält.&#10;&#10;Automatisch generierte Beschreibung">
                <a:extLst>
                  <a:ext uri="{FF2B5EF4-FFF2-40B4-BE49-F238E27FC236}">
                    <a16:creationId xmlns:a16="http://schemas.microsoft.com/office/drawing/2014/main" id="{63337CFC-5A3A-03DE-AEB3-929B903C2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81556" y="13852530"/>
                <a:ext cx="2276060" cy="137290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9A92C43-C6A8-392B-71B8-EE67DFB3F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927" y="1485009"/>
              <a:ext cx="1269364" cy="391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10A3C8-FF59-BDEE-3ED9-0345A4D296DE}"/>
                </a:ext>
              </a:extLst>
            </p:cNvPr>
            <p:cNvSpPr>
              <a:spLocks/>
            </p:cNvSpPr>
            <p:nvPr/>
          </p:nvSpPr>
          <p:spPr>
            <a:xfrm>
              <a:off x="1647878" y="2123067"/>
              <a:ext cx="956441" cy="956441"/>
            </a:xfrm>
            <a:prstGeom prst="ellipse">
              <a:avLst/>
            </a:prstGeom>
            <a:solidFill>
              <a:srgbClr val="2EB8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62130F2-A70A-D3CF-5C1C-C8DA67BE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837" y="1324662"/>
              <a:ext cx="1373368" cy="423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D8B4A7F3-497F-781A-EA44-7FD78625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500" y="1207887"/>
              <a:ext cx="1449111" cy="4468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932815F-85D1-DAE0-F832-01EFD48C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376" y="1210267"/>
              <a:ext cx="1448339" cy="446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70E91164-69CE-934F-1CA2-8AE8611CB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289" y="1197377"/>
              <a:ext cx="1455884" cy="4489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C1108885-77DE-4A6D-40B0-9983E0DB5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667" y="1250816"/>
              <a:ext cx="1421223" cy="4382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BF4D9A-3A4F-C623-7F7E-6001003D047D}"/>
                </a:ext>
              </a:extLst>
            </p:cNvPr>
            <p:cNvSpPr>
              <a:spLocks/>
            </p:cNvSpPr>
            <p:nvPr/>
          </p:nvSpPr>
          <p:spPr>
            <a:xfrm>
              <a:off x="2979714" y="4048952"/>
              <a:ext cx="956441" cy="956441"/>
            </a:xfrm>
            <a:prstGeom prst="ellipse">
              <a:avLst/>
            </a:prstGeom>
            <a:solidFill>
              <a:srgbClr val="C4C3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15B7A9-D1E8-6E3E-6A6B-C4B063855C67}"/>
                </a:ext>
              </a:extLst>
            </p:cNvPr>
            <p:cNvSpPr>
              <a:spLocks/>
            </p:cNvSpPr>
            <p:nvPr/>
          </p:nvSpPr>
          <p:spPr>
            <a:xfrm>
              <a:off x="4401293" y="1980875"/>
              <a:ext cx="956441" cy="956441"/>
            </a:xfrm>
            <a:prstGeom prst="ellipse">
              <a:avLst/>
            </a:pr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C69E34-7A92-0C2A-E603-7C7AA54AE7A1}"/>
                </a:ext>
              </a:extLst>
            </p:cNvPr>
            <p:cNvSpPr>
              <a:spLocks/>
            </p:cNvSpPr>
            <p:nvPr/>
          </p:nvSpPr>
          <p:spPr>
            <a:xfrm>
              <a:off x="5834162" y="4116804"/>
              <a:ext cx="956441" cy="956441"/>
            </a:xfrm>
            <a:prstGeom prst="ellipse">
              <a:avLst/>
            </a:prstGeom>
            <a:solidFill>
              <a:srgbClr val="037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4CE938F-9856-42A4-F741-7A4540FB48FC}"/>
                </a:ext>
              </a:extLst>
            </p:cNvPr>
            <p:cNvSpPr>
              <a:spLocks/>
            </p:cNvSpPr>
            <p:nvPr/>
          </p:nvSpPr>
          <p:spPr>
            <a:xfrm>
              <a:off x="7302254" y="1980875"/>
              <a:ext cx="956441" cy="956441"/>
            </a:xfrm>
            <a:prstGeom prst="ellipse">
              <a:avLst/>
            </a:prstGeom>
            <a:solidFill>
              <a:srgbClr val="224F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F9C0B52-94A1-C01C-0156-F8AF18E93142}"/>
                </a:ext>
              </a:extLst>
            </p:cNvPr>
            <p:cNvSpPr>
              <a:spLocks/>
            </p:cNvSpPr>
            <p:nvPr/>
          </p:nvSpPr>
          <p:spPr>
            <a:xfrm>
              <a:off x="8648056" y="4001190"/>
              <a:ext cx="1072055" cy="1072055"/>
            </a:xfrm>
            <a:prstGeom prst="ellipse">
              <a:avLst/>
            </a:prstGeom>
            <a:solidFill>
              <a:srgbClr val="F8AE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A6E2163-9104-0A7A-09AB-861D86CC7344}"/>
                </a:ext>
              </a:extLst>
            </p:cNvPr>
            <p:cNvSpPr txBox="1">
              <a:spLocks/>
            </p:cNvSpPr>
            <p:nvPr/>
          </p:nvSpPr>
          <p:spPr>
            <a:xfrm>
              <a:off x="1733040" y="2324289"/>
              <a:ext cx="79508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bis 16.08.</a:t>
              </a:r>
              <a:endParaRPr lang="de-DE" sz="1000" b="1" dirty="0">
                <a:solidFill>
                  <a:schemeClr val="bg1"/>
                </a:solidFill>
                <a:latin typeface="Kefa" panose="02000506000000020004" pitchFamily="2" charset="77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5695D7D-005A-9BC0-E387-69C02F9CE286}"/>
                </a:ext>
              </a:extLst>
            </p:cNvPr>
            <p:cNvSpPr txBox="1">
              <a:spLocks/>
            </p:cNvSpPr>
            <p:nvPr/>
          </p:nvSpPr>
          <p:spPr>
            <a:xfrm>
              <a:off x="3060159" y="4404060"/>
              <a:ext cx="79508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16.08.</a:t>
              </a:r>
              <a:endParaRPr lang="de-DE" sz="1000" b="1" dirty="0">
                <a:solidFill>
                  <a:schemeClr val="bg1"/>
                </a:solidFill>
                <a:latin typeface="Kefa" panose="02000506000000020004" pitchFamily="2" charset="77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FA7BE33-6C48-6FBE-AC79-0552BC3D37D6}"/>
                </a:ext>
              </a:extLst>
            </p:cNvPr>
            <p:cNvSpPr txBox="1">
              <a:spLocks/>
            </p:cNvSpPr>
            <p:nvPr/>
          </p:nvSpPr>
          <p:spPr>
            <a:xfrm>
              <a:off x="4490604" y="2313453"/>
              <a:ext cx="79508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Kefa" panose="02000506000000020004" pitchFamily="2" charset="77"/>
                  <a:ea typeface="Roboto" panose="02000000000000000000" pitchFamily="2" charset="0"/>
                  <a:cs typeface="Roboto" panose="02000000000000000000" pitchFamily="2" charset="0"/>
                </a:rPr>
                <a:t>23.09.</a:t>
              </a:r>
              <a:endParaRPr lang="de-DE" sz="1000" b="1" dirty="0">
                <a:solidFill>
                  <a:schemeClr val="bg1"/>
                </a:solidFill>
                <a:latin typeface="Kefa" panose="02000506000000020004" pitchFamily="2" charset="77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5566619-7DCA-FCFD-A910-7D65CCFB9360}"/>
                </a:ext>
              </a:extLst>
            </p:cNvPr>
            <p:cNvSpPr txBox="1">
              <a:spLocks/>
            </p:cNvSpPr>
            <p:nvPr/>
          </p:nvSpPr>
          <p:spPr>
            <a:xfrm>
              <a:off x="5910546" y="4414106"/>
              <a:ext cx="795082" cy="24622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Kefa"/>
                  <a:ea typeface="Roboto"/>
                  <a:cs typeface="Roboto"/>
                </a:rPr>
                <a:t>26.09.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E516A30-D0A9-C27E-E356-C5C3FE4E3A2C}"/>
                </a:ext>
              </a:extLst>
            </p:cNvPr>
            <p:cNvSpPr txBox="1">
              <a:spLocks/>
            </p:cNvSpPr>
            <p:nvPr/>
          </p:nvSpPr>
          <p:spPr>
            <a:xfrm>
              <a:off x="7380188" y="2324289"/>
              <a:ext cx="795082" cy="24622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Kefa"/>
                  <a:ea typeface="Roboto"/>
                  <a:cs typeface="Roboto"/>
                </a:rPr>
                <a:t>07.10.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4072A4F-82DF-5C9C-7EC3-98D867BA10DD}"/>
                </a:ext>
              </a:extLst>
            </p:cNvPr>
            <p:cNvSpPr txBox="1">
              <a:spLocks/>
            </p:cNvSpPr>
            <p:nvPr/>
          </p:nvSpPr>
          <p:spPr>
            <a:xfrm>
              <a:off x="8789657" y="4404061"/>
              <a:ext cx="795082" cy="24622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latin typeface="Kefa"/>
                  <a:ea typeface="Roboto"/>
                  <a:cs typeface="Roboto"/>
                </a:rPr>
                <a:t>08.10.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8944B682-77DB-03A0-114A-4BA1EF3AC747}"/>
                </a:ext>
              </a:extLst>
            </p:cNvPr>
            <p:cNvSpPr>
              <a:spLocks/>
            </p:cNvSpPr>
            <p:nvPr/>
          </p:nvSpPr>
          <p:spPr>
            <a:xfrm>
              <a:off x="5693002" y="2459095"/>
              <a:ext cx="809296" cy="367862"/>
            </a:xfrm>
            <a:prstGeom prst="rect">
              <a:avLst/>
            </a:prstGeom>
            <a:solidFill>
              <a:srgbClr val="FEF1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rgbClr val="037082"/>
                </a:solidFill>
                <a:latin typeface="Kefa" panose="02000506000000020004" pitchFamily="2" charset="77"/>
              </a:endParaRPr>
            </a:p>
          </p:txBody>
        </p:sp>
        <p:pic>
          <p:nvPicPr>
            <p:cNvPr id="30" name="Grafik 29" descr="Ein Bild, das Screenshot, Rechteck, Design enthält.&#10;&#10;Automatisch generierte Beschreibung">
              <a:extLst>
                <a:ext uri="{FF2B5EF4-FFF2-40B4-BE49-F238E27FC236}">
                  <a16:creationId xmlns:a16="http://schemas.microsoft.com/office/drawing/2014/main" id="{1E920A56-1E18-4A60-6E6F-99527B6A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94075" y="2467295"/>
              <a:ext cx="634226" cy="267983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B9FA1512-5271-B90A-E76E-303F53AF9E6A}"/>
                </a:ext>
              </a:extLst>
            </p:cNvPr>
            <p:cNvSpPr/>
            <p:nvPr/>
          </p:nvSpPr>
          <p:spPr>
            <a:xfrm>
              <a:off x="7158789" y="4140868"/>
              <a:ext cx="1092868" cy="601578"/>
            </a:xfrm>
            <a:prstGeom prst="rect">
              <a:avLst/>
            </a:prstGeom>
            <a:solidFill>
              <a:srgbClr val="F8F0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000" b="1" dirty="0">
                <a:solidFill>
                  <a:srgbClr val="224F68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98A7D80-21FC-AD67-A6DD-123B9EEBA7E9}"/>
                </a:ext>
              </a:extLst>
            </p:cNvPr>
            <p:cNvSpPr txBox="1"/>
            <p:nvPr/>
          </p:nvSpPr>
          <p:spPr>
            <a:xfrm>
              <a:off x="7098632" y="4050632"/>
              <a:ext cx="1122947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000" b="1" dirty="0">
                  <a:solidFill>
                    <a:srgbClr val="224F68"/>
                  </a:solidFill>
                  <a:latin typeface="Roboto Medium"/>
                  <a:ea typeface="+mn-lt"/>
                  <a:cs typeface="+mn-lt"/>
                </a:rPr>
                <a:t>Jury-Auswahl</a:t>
              </a:r>
              <a:endParaRPr lang="de-DE" sz="1000" b="1" dirty="0">
                <a:solidFill>
                  <a:srgbClr val="224F68"/>
                </a:solidFill>
                <a:latin typeface="Roboto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77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934FC-02A9-63B9-32BA-139CE3B8F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C289DE79-C81E-2C7C-DE10-4A9B3415EA37}"/>
              </a:ext>
            </a:extLst>
          </p:cNvPr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576E7D2-8EB3-6E69-31A3-CD8FE0C50F00}"/>
              </a:ext>
            </a:extLst>
          </p:cNvPr>
          <p:cNvSpPr>
            <a:spLocks/>
          </p:cNvSpPr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646A65-17F2-8AF6-9DAF-A8CFD1F0DBF2}"/>
              </a:ext>
            </a:extLst>
          </p:cNvPr>
          <p:cNvSpPr txBox="1">
            <a:spLocks/>
          </p:cNvSpPr>
          <p:nvPr/>
        </p:nvSpPr>
        <p:spPr>
          <a:xfrm>
            <a:off x="255094" y="251067"/>
            <a:ext cx="6958672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b="1" dirty="0">
                <a:latin typeface="Kefa" panose="02000506000000020004" pitchFamily="2" charset="77"/>
              </a:rPr>
              <a:t>Bewertungskriterien 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1364B3B-6FAC-E9D8-EDDA-26D668EDDBAF}"/>
              </a:ext>
            </a:extLst>
          </p:cNvPr>
          <p:cNvGrpSpPr>
            <a:grpSpLocks/>
          </p:cNvGrpSpPr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15" name="Eine Ecke des Rechtecks abrunden 14">
              <a:extLst>
                <a:ext uri="{FF2B5EF4-FFF2-40B4-BE49-F238E27FC236}">
                  <a16:creationId xmlns:a16="http://schemas.microsoft.com/office/drawing/2014/main" id="{E76A55D7-FF70-CAC2-F9E9-A2D5664582AF}"/>
                </a:ext>
              </a:extLst>
            </p:cNvPr>
            <p:cNvSpPr>
              <a:spLocks/>
            </p:cNvSpPr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/>
            </a:prstGeom>
            <a:solidFill>
              <a:srgbClr val="176D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/>
            </a:p>
          </p:txBody>
        </p:sp>
        <p:pic>
          <p:nvPicPr>
            <p:cNvPr id="17" name="Grafik 16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56B75B4A-AB71-CC50-9F1B-B2D3644B4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68A553B-0A72-A4DE-87F5-39E0583B6FF1}"/>
              </a:ext>
            </a:extLst>
          </p:cNvPr>
          <p:cNvSpPr txBox="1">
            <a:spLocks/>
          </p:cNvSpPr>
          <p:nvPr/>
        </p:nvSpPr>
        <p:spPr>
          <a:xfrm>
            <a:off x="95250" y="1419225"/>
            <a:ext cx="2667000" cy="4878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chemeClr val="tx1"/>
              </a:solidFill>
              <a:ea typeface="Roboto Light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C1F420AF-07FF-9BBC-0582-E97C63123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7607" y="0"/>
            <a:ext cx="1972619" cy="1110132"/>
          </a:xfrm>
          <a:prstGeom prst="rect">
            <a:avLst/>
          </a:prstGeom>
        </p:spPr>
      </p:pic>
      <p:sp>
        <p:nvSpPr>
          <p:cNvPr id="2" name="Eine Ecke des Rechtecks abrunden 1">
            <a:extLst>
              <a:ext uri="{FF2B5EF4-FFF2-40B4-BE49-F238E27FC236}">
                <a16:creationId xmlns:a16="http://schemas.microsoft.com/office/drawing/2014/main" id="{4148C5A0-C6FA-D829-AF6D-5172D602E032}"/>
              </a:ext>
            </a:extLst>
          </p:cNvPr>
          <p:cNvSpPr/>
          <p:nvPr/>
        </p:nvSpPr>
        <p:spPr>
          <a:xfrm>
            <a:off x="0" y="1595074"/>
            <a:ext cx="8597900" cy="5314738"/>
          </a:xfrm>
          <a:prstGeom prst="round1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86F3D0-6686-5986-AEBA-8CD983226CE8}"/>
              </a:ext>
            </a:extLst>
          </p:cNvPr>
          <p:cNvSpPr txBox="1"/>
          <p:nvPr/>
        </p:nvSpPr>
        <p:spPr>
          <a:xfrm>
            <a:off x="201438" y="1897952"/>
            <a:ext cx="86494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de-DE" sz="1400" b="1" dirty="0" err="1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jury</a:t>
            </a:r>
            <a:r>
              <a:rPr lang="de-DE" sz="1400" b="1" dirty="0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 will </a:t>
            </a:r>
            <a:r>
              <a:rPr lang="de-DE" sz="1400" b="1" dirty="0" err="1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evaluate</a:t>
            </a:r>
            <a:r>
              <a:rPr lang="de-DE" sz="1400" b="1" dirty="0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400" b="1" dirty="0" err="1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400" b="1" dirty="0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 Marketing Tech Stack </a:t>
            </a:r>
            <a:r>
              <a:rPr lang="de-DE" sz="1400" b="1" dirty="0" err="1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based</a:t>
            </a:r>
            <a:r>
              <a:rPr lang="de-DE" sz="1400" b="1" dirty="0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 on </a:t>
            </a:r>
            <a:r>
              <a:rPr lang="de-DE" sz="1400" b="1" dirty="0" err="1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these</a:t>
            </a:r>
            <a:r>
              <a:rPr lang="de-DE" sz="1400" b="1" dirty="0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400" b="1" dirty="0" err="1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criteria</a:t>
            </a:r>
            <a:r>
              <a:rPr lang="de-DE" sz="1400" b="1" dirty="0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br>
              <a:rPr lang="de-DE" sz="1400" b="1" dirty="0">
                <a:latin typeface="Kefa" panose="02000506000000020004" pitchFamily="2" charset="77"/>
                <a:ea typeface="Roboto" panose="02000000000000000000" pitchFamily="2" charset="0"/>
                <a:cs typeface="Roboto" panose="02000000000000000000" pitchFamily="2" charset="0"/>
              </a:rPr>
            </a:br>
            <a:endParaRPr lang="de-DE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Completeness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picture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b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ChatGPT</a:t>
            </a:r>
            <a:b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Data Management</a:t>
            </a:r>
            <a:b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Data Analytics</a:t>
            </a:r>
            <a:b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CRM/CDP (Customer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Relationship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Management / Customer Data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Platform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b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Marketing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Planning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Resource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Management (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including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Operations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&amp; Finance)</a:t>
            </a:r>
            <a:b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Personalization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Components</a:t>
            </a:r>
            <a:b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Shop Web/App Components (E-Commerce)</a:t>
            </a:r>
            <a:b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Orchestration (Content, Bots,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Product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Data, Marketing Automation)</a:t>
            </a:r>
            <a:b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Campaign and Channel Management (e.g., Display, SEA,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Affiliate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Social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, SEO, etc.)</a:t>
            </a:r>
            <a:b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</a:b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Traceability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&amp; Clarity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Image and Description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including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Mention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KPIs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USP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or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Highlight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entire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stack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or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individual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elements</a:t>
            </a: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Individuality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technology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components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(in-house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developments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collaboration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startups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Integration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level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at a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data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level</a:t>
            </a: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Integration and Automation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level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at a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process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level</a:t>
            </a: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Personalization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and Segmentation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level</a:t>
            </a: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Maturity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level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stack</a:t>
            </a: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Presentation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 dirty="0">
                <a:ea typeface="Roboto" panose="02000000000000000000" pitchFamily="2" charset="0"/>
                <a:cs typeface="Roboto" panose="02000000000000000000" pitchFamily="2" charset="0"/>
              </a:rPr>
              <a:t>Future </a:t>
            </a:r>
            <a:r>
              <a:rPr lang="de-DE" sz="1000" dirty="0" err="1">
                <a:ea typeface="Roboto" panose="02000000000000000000" pitchFamily="2" charset="0"/>
                <a:cs typeface="Roboto" panose="02000000000000000000" pitchFamily="2" charset="0"/>
              </a:rPr>
              <a:t>topics</a:t>
            </a:r>
            <a:endParaRPr lang="de-DE" sz="10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2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E0D3E-F26E-EC40-9226-BA1F5DB1B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F0F10C91-11E3-BE17-8725-0DCC66F701FA}"/>
              </a:ext>
            </a:extLst>
          </p:cNvPr>
          <p:cNvSpPr/>
          <p:nvPr/>
        </p:nvSpPr>
        <p:spPr>
          <a:xfrm>
            <a:off x="9417299" y="223935"/>
            <a:ext cx="2651425" cy="7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79FAEF3-CFDD-BF6C-C8F7-7A97AE534CAF}"/>
              </a:ext>
            </a:extLst>
          </p:cNvPr>
          <p:cNvSpPr>
            <a:spLocks/>
          </p:cNvSpPr>
          <p:nvPr/>
        </p:nvSpPr>
        <p:spPr>
          <a:xfrm>
            <a:off x="0" y="-9294"/>
            <a:ext cx="12192000" cy="6856615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4059E900-9ED6-8F9C-94F8-D3256EC75EB7}"/>
              </a:ext>
            </a:extLst>
          </p:cNvPr>
          <p:cNvSpPr/>
          <p:nvPr/>
        </p:nvSpPr>
        <p:spPr>
          <a:xfrm>
            <a:off x="905299" y="3077133"/>
            <a:ext cx="9769151" cy="2399612"/>
          </a:xfrm>
          <a:prstGeom prst="round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FE5E8E5-3CAE-4420-0A9A-81D89E0EF7E7}"/>
              </a:ext>
            </a:extLst>
          </p:cNvPr>
          <p:cNvSpPr/>
          <p:nvPr/>
        </p:nvSpPr>
        <p:spPr>
          <a:xfrm>
            <a:off x="8395753" y="1653375"/>
            <a:ext cx="1081382" cy="1022357"/>
          </a:xfrm>
          <a:prstGeom prst="ellipse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924B1D9-F006-235D-431A-EDDBCB8FABC9}"/>
              </a:ext>
            </a:extLst>
          </p:cNvPr>
          <p:cNvGrpSpPr>
            <a:grpSpLocks/>
          </p:cNvGrpSpPr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15" name="Eine Ecke des Rechtecks abrunden 14">
              <a:extLst>
                <a:ext uri="{FF2B5EF4-FFF2-40B4-BE49-F238E27FC236}">
                  <a16:creationId xmlns:a16="http://schemas.microsoft.com/office/drawing/2014/main" id="{969E9B2F-391A-8DE3-7AD3-4E5DCF6E4FE8}"/>
                </a:ext>
              </a:extLst>
            </p:cNvPr>
            <p:cNvSpPr>
              <a:spLocks/>
            </p:cNvSpPr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/>
            </a:prstGeom>
            <a:solidFill>
              <a:srgbClr val="176D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/>
            </a:p>
          </p:txBody>
        </p:sp>
        <p:pic>
          <p:nvPicPr>
            <p:cNvPr id="17" name="Grafik 16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B182FC43-40D5-3159-8C0B-E8E82D6F2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DD485967-3824-AE33-D7D7-21BD2C1D08AF}"/>
              </a:ext>
            </a:extLst>
          </p:cNvPr>
          <p:cNvSpPr/>
          <p:nvPr/>
        </p:nvSpPr>
        <p:spPr>
          <a:xfrm>
            <a:off x="6690823" y="1659188"/>
            <a:ext cx="1081382" cy="1022357"/>
          </a:xfrm>
          <a:prstGeom prst="ellipse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7EE96C-424F-C49D-28F0-19C1052D2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7607" y="0"/>
            <a:ext cx="1972619" cy="1110132"/>
          </a:xfrm>
          <a:prstGeom prst="rect">
            <a:avLst/>
          </a:prstGeom>
        </p:spPr>
      </p:pic>
      <p:sp>
        <p:nvSpPr>
          <p:cNvPr id="2" name="Donut 48">
            <a:extLst>
              <a:ext uri="{FF2B5EF4-FFF2-40B4-BE49-F238E27FC236}">
                <a16:creationId xmlns:a16="http://schemas.microsoft.com/office/drawing/2014/main" id="{D741B243-89F7-B701-2BD6-0808C0828247}"/>
              </a:ext>
            </a:extLst>
          </p:cNvPr>
          <p:cNvSpPr/>
          <p:nvPr/>
        </p:nvSpPr>
        <p:spPr>
          <a:xfrm>
            <a:off x="8239824" y="1452785"/>
            <a:ext cx="1972901" cy="1397010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7071" y="559863"/>
                </a:moveTo>
                <a:lnTo>
                  <a:pt x="63532" y="629998"/>
                </a:lnTo>
                <a:lnTo>
                  <a:pt x="7070" y="700134"/>
                </a:lnTo>
                <a:cubicBezTo>
                  <a:pt x="1323" y="677346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8" y="1134768"/>
                  <a:pt x="88434" y="946939"/>
                </a:cubicBezTo>
                <a:lnTo>
                  <a:pt x="224629" y="777761"/>
                </a:lnTo>
                <a:cubicBezTo>
                  <a:pt x="283669" y="944377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1" y="315621"/>
                  <a:pt x="224630" y="482236"/>
                </a:cubicBezTo>
                <a:lnTo>
                  <a:pt x="88436" y="313058"/>
                </a:lnTo>
                <a:cubicBezTo>
                  <a:pt x="195571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0E4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altLang="ko-KR" sz="1013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94A1D0-09CC-77AD-B45B-586CAD6747C8}"/>
              </a:ext>
            </a:extLst>
          </p:cNvPr>
          <p:cNvSpPr/>
          <p:nvPr/>
        </p:nvSpPr>
        <p:spPr>
          <a:xfrm>
            <a:off x="4989535" y="1642865"/>
            <a:ext cx="1081382" cy="1022357"/>
          </a:xfrm>
          <a:prstGeom prst="ellipse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onut 44">
            <a:extLst>
              <a:ext uri="{FF2B5EF4-FFF2-40B4-BE49-F238E27FC236}">
                <a16:creationId xmlns:a16="http://schemas.microsoft.com/office/drawing/2014/main" id="{918A601D-CA8B-0665-0271-16341863120D}"/>
              </a:ext>
            </a:extLst>
          </p:cNvPr>
          <p:cNvSpPr/>
          <p:nvPr/>
        </p:nvSpPr>
        <p:spPr>
          <a:xfrm>
            <a:off x="6548282" y="1467487"/>
            <a:ext cx="1972901" cy="1397010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7070" y="559864"/>
                </a:moveTo>
                <a:lnTo>
                  <a:pt x="63532" y="629999"/>
                </a:lnTo>
                <a:lnTo>
                  <a:pt x="7070" y="700135"/>
                </a:lnTo>
                <a:cubicBezTo>
                  <a:pt x="1323" y="677347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4" y="946940"/>
                </a:cubicBezTo>
                <a:lnTo>
                  <a:pt x="224630" y="777762"/>
                </a:lnTo>
                <a:cubicBezTo>
                  <a:pt x="283669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0E4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altLang="ko-KR" sz="1013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Donut 44">
            <a:extLst>
              <a:ext uri="{FF2B5EF4-FFF2-40B4-BE49-F238E27FC236}">
                <a16:creationId xmlns:a16="http://schemas.microsoft.com/office/drawing/2014/main" id="{CA1C6318-5B97-A5C3-AD87-04A4091EFBBF}"/>
              </a:ext>
            </a:extLst>
          </p:cNvPr>
          <p:cNvSpPr/>
          <p:nvPr/>
        </p:nvSpPr>
        <p:spPr>
          <a:xfrm>
            <a:off x="4841699" y="1452785"/>
            <a:ext cx="1972901" cy="1397010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7070" y="559864"/>
                </a:moveTo>
                <a:lnTo>
                  <a:pt x="63532" y="629999"/>
                </a:lnTo>
                <a:lnTo>
                  <a:pt x="7070" y="700135"/>
                </a:lnTo>
                <a:cubicBezTo>
                  <a:pt x="1323" y="677347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4" y="946940"/>
                </a:cubicBezTo>
                <a:lnTo>
                  <a:pt x="224630" y="777762"/>
                </a:lnTo>
                <a:cubicBezTo>
                  <a:pt x="283669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rgbClr val="0E4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altLang="ko-KR" sz="1013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3D6F4E4-05B3-287F-71A7-197116B532BB}"/>
              </a:ext>
            </a:extLst>
          </p:cNvPr>
          <p:cNvSpPr/>
          <p:nvPr/>
        </p:nvSpPr>
        <p:spPr>
          <a:xfrm>
            <a:off x="3278541" y="1642865"/>
            <a:ext cx="1081382" cy="1022357"/>
          </a:xfrm>
          <a:prstGeom prst="ellipse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onut 40">
            <a:extLst>
              <a:ext uri="{FF2B5EF4-FFF2-40B4-BE49-F238E27FC236}">
                <a16:creationId xmlns:a16="http://schemas.microsoft.com/office/drawing/2014/main" id="{AF4C4409-9B3D-337B-CCF3-863B1D51D43C}"/>
              </a:ext>
            </a:extLst>
          </p:cNvPr>
          <p:cNvSpPr/>
          <p:nvPr/>
        </p:nvSpPr>
        <p:spPr>
          <a:xfrm>
            <a:off x="3135319" y="1442799"/>
            <a:ext cx="1972901" cy="1397010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7070" y="559865"/>
                </a:moveTo>
                <a:lnTo>
                  <a:pt x="63532" y="630000"/>
                </a:lnTo>
                <a:lnTo>
                  <a:pt x="7070" y="700135"/>
                </a:lnTo>
                <a:cubicBezTo>
                  <a:pt x="1323" y="677348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5" y="946940"/>
                </a:cubicBezTo>
                <a:lnTo>
                  <a:pt x="224630" y="777762"/>
                </a:lnTo>
                <a:cubicBezTo>
                  <a:pt x="283670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8" y="197051"/>
                  <a:pt x="283670" y="315622"/>
                  <a:pt x="224630" y="482238"/>
                </a:cubicBezTo>
                <a:lnTo>
                  <a:pt x="88435" y="313060"/>
                </a:lnTo>
                <a:cubicBezTo>
                  <a:pt x="195570" y="125231"/>
                  <a:pt x="398160" y="0"/>
                  <a:pt x="630000" y="0"/>
                </a:cubicBezTo>
                <a:close/>
              </a:path>
            </a:pathLst>
          </a:custGeom>
          <a:solidFill>
            <a:srgbClr val="0E4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altLang="ko-KR" sz="1013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3826162-F889-7512-CB88-F6CD813F0CDF}"/>
              </a:ext>
            </a:extLst>
          </p:cNvPr>
          <p:cNvSpPr/>
          <p:nvPr/>
        </p:nvSpPr>
        <p:spPr>
          <a:xfrm>
            <a:off x="1634400" y="1620139"/>
            <a:ext cx="951000" cy="1022357"/>
          </a:xfrm>
          <a:prstGeom prst="ellipse">
            <a:avLst/>
          </a:prstGeom>
          <a:solidFill>
            <a:srgbClr val="DDEF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onut 27">
            <a:extLst>
              <a:ext uri="{FF2B5EF4-FFF2-40B4-BE49-F238E27FC236}">
                <a16:creationId xmlns:a16="http://schemas.microsoft.com/office/drawing/2014/main" id="{2B40042B-E207-3566-A9CC-01637D368564}"/>
              </a:ext>
            </a:extLst>
          </p:cNvPr>
          <p:cNvSpPr/>
          <p:nvPr/>
        </p:nvSpPr>
        <p:spPr>
          <a:xfrm>
            <a:off x="1436177" y="1432813"/>
            <a:ext cx="1972901" cy="1397010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0E4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altLang="ko-KR" sz="1013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75">
            <a:extLst>
              <a:ext uri="{FF2B5EF4-FFF2-40B4-BE49-F238E27FC236}">
                <a16:creationId xmlns:a16="http://schemas.microsoft.com/office/drawing/2014/main" id="{AB25095E-E744-2508-5F10-5C4C4B3C5496}"/>
              </a:ext>
            </a:extLst>
          </p:cNvPr>
          <p:cNvSpPr txBox="1"/>
          <p:nvPr/>
        </p:nvSpPr>
        <p:spPr>
          <a:xfrm>
            <a:off x="1591435" y="1856762"/>
            <a:ext cx="10484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 Marketing </a:t>
            </a:r>
          </a:p>
          <a:p>
            <a:pPr algn="ctr"/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Tech Stack </a:t>
            </a:r>
          </a:p>
          <a:p>
            <a:pPr algn="ctr"/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Image </a:t>
            </a:r>
          </a:p>
        </p:txBody>
      </p:sp>
      <p:sp>
        <p:nvSpPr>
          <p:cNvPr id="13" name="TextBox 75">
            <a:extLst>
              <a:ext uri="{FF2B5EF4-FFF2-40B4-BE49-F238E27FC236}">
                <a16:creationId xmlns:a16="http://schemas.microsoft.com/office/drawing/2014/main" id="{B3D2E3D8-7482-6189-DE41-E26B4C4BB2AC}"/>
              </a:ext>
            </a:extLst>
          </p:cNvPr>
          <p:cNvSpPr txBox="1"/>
          <p:nvPr/>
        </p:nvSpPr>
        <p:spPr>
          <a:xfrm>
            <a:off x="3383444" y="1779818"/>
            <a:ext cx="88031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 Marketing Tech Stack </a:t>
            </a:r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description</a:t>
            </a:r>
            <a:endParaRPr lang="de-DE" sz="1000" spc="-56" dirty="0">
              <a:solidFill>
                <a:srgbClr val="0E4D65"/>
              </a:solidFill>
              <a:latin typeface="+mj-lt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75">
            <a:extLst>
              <a:ext uri="{FF2B5EF4-FFF2-40B4-BE49-F238E27FC236}">
                <a16:creationId xmlns:a16="http://schemas.microsoft.com/office/drawing/2014/main" id="{857AB79D-D2AD-2334-22E6-485C5C3FC235}"/>
              </a:ext>
            </a:extLst>
          </p:cNvPr>
          <p:cNvSpPr txBox="1"/>
          <p:nvPr/>
        </p:nvSpPr>
        <p:spPr>
          <a:xfrm>
            <a:off x="5126785" y="1856762"/>
            <a:ext cx="80778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 highlight </a:t>
            </a:r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of</a:t>
            </a:r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the</a:t>
            </a:r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stack</a:t>
            </a:r>
            <a:endParaRPr lang="de-DE" sz="1000" spc="-56" dirty="0">
              <a:solidFill>
                <a:srgbClr val="0E4D65"/>
              </a:solidFill>
              <a:latin typeface="+mj-lt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75">
            <a:extLst>
              <a:ext uri="{FF2B5EF4-FFF2-40B4-BE49-F238E27FC236}">
                <a16:creationId xmlns:a16="http://schemas.microsoft.com/office/drawing/2014/main" id="{635BE1CB-A41F-63B1-8B0E-30D3B10168BC}"/>
              </a:ext>
            </a:extLst>
          </p:cNvPr>
          <p:cNvSpPr txBox="1"/>
          <p:nvPr/>
        </p:nvSpPr>
        <p:spPr>
          <a:xfrm>
            <a:off x="8435073" y="1917540"/>
            <a:ext cx="10027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Developments</a:t>
            </a:r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 in 2025/2026</a:t>
            </a:r>
          </a:p>
        </p:txBody>
      </p:sp>
      <p:sp>
        <p:nvSpPr>
          <p:cNvPr id="18" name="TextBox 60">
            <a:extLst>
              <a:ext uri="{FF2B5EF4-FFF2-40B4-BE49-F238E27FC236}">
                <a16:creationId xmlns:a16="http://schemas.microsoft.com/office/drawing/2014/main" id="{631ABB1E-1ED5-3341-CF9E-BB2089F030D7}"/>
              </a:ext>
            </a:extLst>
          </p:cNvPr>
          <p:cNvSpPr txBox="1"/>
          <p:nvPr/>
        </p:nvSpPr>
        <p:spPr>
          <a:xfrm>
            <a:off x="1581639" y="3624596"/>
            <a:ext cx="1444170" cy="1064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48"/>
              </a:lnSpc>
            </a:pP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upload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an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image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of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Marketing Tech Stack (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inspirations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can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be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found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at</a:t>
            </a:r>
            <a:b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</a:b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www.marketing-tech-award.de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) </a:t>
            </a:r>
          </a:p>
        </p:txBody>
      </p:sp>
      <p:sp>
        <p:nvSpPr>
          <p:cNvPr id="19" name="TextBox 60">
            <a:extLst>
              <a:ext uri="{FF2B5EF4-FFF2-40B4-BE49-F238E27FC236}">
                <a16:creationId xmlns:a16="http://schemas.microsoft.com/office/drawing/2014/main" id="{CF467F62-362B-5F32-54C6-20835564571B}"/>
              </a:ext>
            </a:extLst>
          </p:cNvPr>
          <p:cNvSpPr txBox="1"/>
          <p:nvPr/>
        </p:nvSpPr>
        <p:spPr>
          <a:xfrm>
            <a:off x="3269099" y="3624596"/>
            <a:ext cx="144417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48"/>
              </a:lnSpc>
            </a:pP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describe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on 3-5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pages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makes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up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Marketing Tech Stack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or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why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chose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these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elements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.</a:t>
            </a:r>
          </a:p>
        </p:txBody>
      </p:sp>
      <p:sp>
        <p:nvSpPr>
          <p:cNvPr id="20" name="TextBox 60">
            <a:extLst>
              <a:ext uri="{FF2B5EF4-FFF2-40B4-BE49-F238E27FC236}">
                <a16:creationId xmlns:a16="http://schemas.microsoft.com/office/drawing/2014/main" id="{C168FA83-10AF-806F-8B3B-71B60F3DC44C}"/>
              </a:ext>
            </a:extLst>
          </p:cNvPr>
          <p:cNvSpPr txBox="1"/>
          <p:nvPr/>
        </p:nvSpPr>
        <p:spPr>
          <a:xfrm>
            <a:off x="4956559" y="3624596"/>
            <a:ext cx="1444170" cy="1064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48"/>
              </a:lnSpc>
            </a:pP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is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personal highlight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of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tech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stack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that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particularly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proud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of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or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is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best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practice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and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why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?</a:t>
            </a:r>
          </a:p>
        </p:txBody>
      </p:sp>
      <p:sp>
        <p:nvSpPr>
          <p:cNvPr id="21" name="TextBox 60">
            <a:extLst>
              <a:ext uri="{FF2B5EF4-FFF2-40B4-BE49-F238E27FC236}">
                <a16:creationId xmlns:a16="http://schemas.microsoft.com/office/drawing/2014/main" id="{A4C5FB8D-05A6-CF0B-0E86-F72408254124}"/>
              </a:ext>
            </a:extLst>
          </p:cNvPr>
          <p:cNvSpPr txBox="1"/>
          <p:nvPr/>
        </p:nvSpPr>
        <p:spPr>
          <a:xfrm>
            <a:off x="8521183" y="3624596"/>
            <a:ext cx="144417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48"/>
              </a:lnSpc>
            </a:pP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Are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planning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any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changes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stack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for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2025/2026?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If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so,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they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is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goal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, and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why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6E7741C-85A5-D0C6-C927-93147F4EA5E9}"/>
              </a:ext>
            </a:extLst>
          </p:cNvPr>
          <p:cNvSpPr txBox="1"/>
          <p:nvPr/>
        </p:nvSpPr>
        <p:spPr>
          <a:xfrm>
            <a:off x="1856438" y="1440085"/>
            <a:ext cx="518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>
                <a:solidFill>
                  <a:srgbClr val="DDEFF2"/>
                </a:solidFill>
              </a:rPr>
              <a:t>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C99D9BD-9F08-2E4D-DFD9-48870C611A0B}"/>
              </a:ext>
            </a:extLst>
          </p:cNvPr>
          <p:cNvSpPr txBox="1"/>
          <p:nvPr/>
        </p:nvSpPr>
        <p:spPr>
          <a:xfrm>
            <a:off x="3564401" y="1440085"/>
            <a:ext cx="518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>
                <a:solidFill>
                  <a:srgbClr val="DDEFF2"/>
                </a:solidFill>
              </a:rPr>
              <a:t>2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6449600-1B80-9497-E0C4-82DE49AF57C9}"/>
              </a:ext>
            </a:extLst>
          </p:cNvPr>
          <p:cNvSpPr txBox="1"/>
          <p:nvPr/>
        </p:nvSpPr>
        <p:spPr>
          <a:xfrm>
            <a:off x="5271475" y="1464772"/>
            <a:ext cx="518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>
                <a:solidFill>
                  <a:srgbClr val="DDEFF2"/>
                </a:solidFill>
              </a:rPr>
              <a:t>3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08E0487-3274-1F18-A115-8C1D7DAA7C32}"/>
              </a:ext>
            </a:extLst>
          </p:cNvPr>
          <p:cNvSpPr txBox="1"/>
          <p:nvPr/>
        </p:nvSpPr>
        <p:spPr>
          <a:xfrm>
            <a:off x="8677244" y="1454786"/>
            <a:ext cx="518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>
                <a:solidFill>
                  <a:srgbClr val="DDEFF2"/>
                </a:solidFill>
              </a:rPr>
              <a:t>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32D1E6E-B361-972F-6927-ED760025B213}"/>
              </a:ext>
            </a:extLst>
          </p:cNvPr>
          <p:cNvSpPr txBox="1"/>
          <p:nvPr/>
        </p:nvSpPr>
        <p:spPr>
          <a:xfrm>
            <a:off x="6972109" y="1462605"/>
            <a:ext cx="518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>
                <a:solidFill>
                  <a:srgbClr val="DDEFF2"/>
                </a:solidFill>
              </a:rPr>
              <a:t>4</a:t>
            </a: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id="{C0E8E985-35BA-2A19-D3D3-4D63C2D7FA08}"/>
              </a:ext>
            </a:extLst>
          </p:cNvPr>
          <p:cNvSpPr txBox="1"/>
          <p:nvPr/>
        </p:nvSpPr>
        <p:spPr>
          <a:xfrm>
            <a:off x="6644020" y="3624596"/>
            <a:ext cx="1633872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48"/>
              </a:lnSpc>
            </a:pP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describe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us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extent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stack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also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contains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individual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elements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how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components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integrated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on a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data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and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process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level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, and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level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of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personalization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and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segmentation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is</a:t>
            </a:r>
            <a:r>
              <a:rPr lang="de-DE" sz="1000" dirty="0">
                <a:solidFill>
                  <a:srgbClr val="0E4D65"/>
                </a:solidFill>
                <a:ea typeface="Lato Light" panose="020F0502020204030203" pitchFamily="34" charset="0"/>
                <a:cs typeface="Poppins Light" pitchFamily="2" charset="77"/>
              </a:rPr>
              <a:t>.</a:t>
            </a:r>
          </a:p>
        </p:txBody>
      </p:sp>
      <p:sp>
        <p:nvSpPr>
          <p:cNvPr id="29" name="TextBox 75">
            <a:extLst>
              <a:ext uri="{FF2B5EF4-FFF2-40B4-BE49-F238E27FC236}">
                <a16:creationId xmlns:a16="http://schemas.microsoft.com/office/drawing/2014/main" id="{32A714C6-5A02-61F1-3240-741A92816585}"/>
              </a:ext>
            </a:extLst>
          </p:cNvPr>
          <p:cNvSpPr txBox="1"/>
          <p:nvPr/>
        </p:nvSpPr>
        <p:spPr>
          <a:xfrm>
            <a:off x="6639305" y="1779818"/>
            <a:ext cx="118400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Integration, </a:t>
            </a:r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automation</a:t>
            </a:r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, </a:t>
            </a:r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personalization</a:t>
            </a:r>
            <a:r>
              <a:rPr lang="de-DE" sz="1000" spc="-56" dirty="0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1000" spc="-56" dirty="0" err="1">
                <a:solidFill>
                  <a:srgbClr val="0E4D65"/>
                </a:solidFill>
                <a:latin typeface="+mj-lt"/>
                <a:ea typeface="Lato" panose="020F0502020204030203" pitchFamily="34" charset="0"/>
                <a:cs typeface="Arial" panose="020B0604020202020204" pitchFamily="34" charset="0"/>
              </a:rPr>
              <a:t>level</a:t>
            </a:r>
            <a:endParaRPr lang="de-DE" sz="1000" spc="-56" dirty="0">
              <a:solidFill>
                <a:srgbClr val="0E4D65"/>
              </a:solidFill>
              <a:latin typeface="+mj-lt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14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CC8D35-5EC6-DF68-D42D-3B9178DF4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61060A04-17CB-F87C-FEA2-37B1C530EA8E}"/>
              </a:ext>
            </a:extLst>
          </p:cNvPr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AA2E1FF-C7C9-85BA-0DAC-03E2D8B001F8}"/>
              </a:ext>
            </a:extLst>
          </p:cNvPr>
          <p:cNvSpPr>
            <a:spLocks/>
          </p:cNvSpPr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FD1C425-B9EC-5A50-8AC6-2631E00843E0}"/>
              </a:ext>
            </a:extLst>
          </p:cNvPr>
          <p:cNvGrpSpPr>
            <a:grpSpLocks/>
          </p:cNvGrpSpPr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15" name="Eine Ecke des Rechtecks abrunden 14">
              <a:extLst>
                <a:ext uri="{FF2B5EF4-FFF2-40B4-BE49-F238E27FC236}">
                  <a16:creationId xmlns:a16="http://schemas.microsoft.com/office/drawing/2014/main" id="{3461FA82-125D-CCEE-5C66-AFB677123153}"/>
                </a:ext>
              </a:extLst>
            </p:cNvPr>
            <p:cNvSpPr>
              <a:spLocks/>
            </p:cNvSpPr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/>
            </a:prstGeom>
            <a:solidFill>
              <a:srgbClr val="176D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/>
            </a:p>
          </p:txBody>
        </p:sp>
        <p:pic>
          <p:nvPicPr>
            <p:cNvPr id="17" name="Grafik 16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E075A203-CF50-6D7E-6C9C-C3ED3476F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315BEDD2-0F68-8303-CBE9-6849C0B64CB8}"/>
              </a:ext>
            </a:extLst>
          </p:cNvPr>
          <p:cNvSpPr txBox="1">
            <a:spLocks/>
          </p:cNvSpPr>
          <p:nvPr/>
        </p:nvSpPr>
        <p:spPr>
          <a:xfrm>
            <a:off x="661331" y="305969"/>
            <a:ext cx="6958672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b="1" dirty="0" err="1">
                <a:latin typeface="Kefa" panose="02000506000000020004" pitchFamily="2" charset="77"/>
              </a:rPr>
              <a:t>Your</a:t>
            </a:r>
            <a:r>
              <a:rPr lang="de-DE" b="1" dirty="0">
                <a:latin typeface="Kefa" panose="02000506000000020004" pitchFamily="2" charset="77"/>
              </a:rPr>
              <a:t> Marketing Tech Stack Image  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3A6A279-930F-CC21-7EAA-0C7199872A71}"/>
              </a:ext>
            </a:extLst>
          </p:cNvPr>
          <p:cNvSpPr/>
          <p:nvPr/>
        </p:nvSpPr>
        <p:spPr>
          <a:xfrm>
            <a:off x="-1" y="1309688"/>
            <a:ext cx="2857501" cy="5548312"/>
          </a:xfrm>
          <a:prstGeom prst="round2Same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present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visualization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Marketing Tech Stack all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components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as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images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logos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or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names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tools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tech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building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blocks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either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by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functional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areas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value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creation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customer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phases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or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an alternative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representation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. The Tech Stack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should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include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components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from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000" dirty="0">
              <a:solidFill>
                <a:schemeClr val="tx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 Management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Data Analytics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CRM/CDP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Marketing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Planning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Resource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Management (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including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Operations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&amp; Finance)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Personalization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Components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Shop Web/App Components (E-Commerce)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Orchestration (e.g., Content, Bots,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Product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 Data, Marketing Automation)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Campaign and Channel Management (e.g., Display, SEA,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Affiliate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Social</a:t>
            </a:r>
            <a:r>
              <a:rPr lang="de-DE" sz="10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, SEO, etc.)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CA878A4-32D2-F889-46FA-3046617BF713}"/>
              </a:ext>
            </a:extLst>
          </p:cNvPr>
          <p:cNvSpPr txBox="1">
            <a:spLocks/>
          </p:cNvSpPr>
          <p:nvPr/>
        </p:nvSpPr>
        <p:spPr>
          <a:xfrm>
            <a:off x="95250" y="1419225"/>
            <a:ext cx="2667000" cy="4878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chemeClr val="tx1"/>
              </a:solidFill>
              <a:ea typeface="Roboto Light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9ADC4B11-963F-CAD2-8B36-696420C9B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7607" y="0"/>
            <a:ext cx="1972619" cy="1110132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61A313D4-CF4B-CDDA-2B6B-C82219AE7FE5}"/>
              </a:ext>
            </a:extLst>
          </p:cNvPr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5" name="Donut 27">
            <a:extLst>
              <a:ext uri="{FF2B5EF4-FFF2-40B4-BE49-F238E27FC236}">
                <a16:creationId xmlns:a16="http://schemas.microsoft.com/office/drawing/2014/main" id="{D0D2E974-7735-F5E5-388D-83626099A950}"/>
              </a:ext>
            </a:extLst>
          </p:cNvPr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198000" rtlCol="0" anchor="ctr"/>
          <a:lstStyle/>
          <a:p>
            <a:pPr algn="ctr"/>
            <a:r>
              <a:rPr lang="de-DE" altLang="ko-KR" sz="1400" dirty="0">
                <a:solidFill>
                  <a:srgbClr val="0E4D65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618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F02EB-5FAC-1B91-8636-16CA54218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8621F470-31CA-862F-66B1-CFD31F108375}"/>
              </a:ext>
            </a:extLst>
          </p:cNvPr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6274300-6DE3-A441-2AAC-501A1E63679B}"/>
              </a:ext>
            </a:extLst>
          </p:cNvPr>
          <p:cNvSpPr>
            <a:spLocks/>
          </p:cNvSpPr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90EABF4-932D-5B4E-93AF-B7F402AE7FF6}"/>
              </a:ext>
            </a:extLst>
          </p:cNvPr>
          <p:cNvGrpSpPr>
            <a:grpSpLocks/>
          </p:cNvGrpSpPr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15" name="Eine Ecke des Rechtecks abrunden 14">
              <a:extLst>
                <a:ext uri="{FF2B5EF4-FFF2-40B4-BE49-F238E27FC236}">
                  <a16:creationId xmlns:a16="http://schemas.microsoft.com/office/drawing/2014/main" id="{B820790C-9B4C-7EBB-4BB3-8F9F25672FF3}"/>
                </a:ext>
              </a:extLst>
            </p:cNvPr>
            <p:cNvSpPr>
              <a:spLocks/>
            </p:cNvSpPr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/>
            </a:prstGeom>
            <a:solidFill>
              <a:srgbClr val="176D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/>
            </a:p>
          </p:txBody>
        </p:sp>
        <p:pic>
          <p:nvPicPr>
            <p:cNvPr id="17" name="Grafik 16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6DEFD88E-911A-A2B9-44D1-A38E71B8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B1EA72F8-4954-CD4C-C8A9-0A802B7EEC15}"/>
              </a:ext>
            </a:extLst>
          </p:cNvPr>
          <p:cNvSpPr txBox="1">
            <a:spLocks/>
          </p:cNvSpPr>
          <p:nvPr/>
        </p:nvSpPr>
        <p:spPr>
          <a:xfrm>
            <a:off x="661331" y="305969"/>
            <a:ext cx="6958672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b="1" dirty="0">
                <a:latin typeface="Kefa" panose="02000506000000020004" pitchFamily="2" charset="77"/>
              </a:rPr>
              <a:t>Ihre Marketing Tech Stack Description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FD280E0-0453-E6CB-3E2E-DAB9126184CF}"/>
              </a:ext>
            </a:extLst>
          </p:cNvPr>
          <p:cNvSpPr txBox="1">
            <a:spLocks/>
          </p:cNvSpPr>
          <p:nvPr/>
        </p:nvSpPr>
        <p:spPr>
          <a:xfrm>
            <a:off x="95250" y="1419225"/>
            <a:ext cx="2667000" cy="4878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chemeClr val="tx1"/>
              </a:solidFill>
              <a:ea typeface="Roboto Light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6B45BD1-B5D2-AD2B-FF15-BAF62AA160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7607" y="0"/>
            <a:ext cx="1972619" cy="11101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4D11D7D-1680-6103-A529-1CFEC0E6A9FF}"/>
              </a:ext>
            </a:extLst>
          </p:cNvPr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98E91DA-AB00-B203-E074-34F03E7E7612}"/>
              </a:ext>
            </a:extLst>
          </p:cNvPr>
          <p:cNvSpPr/>
          <p:nvPr/>
        </p:nvSpPr>
        <p:spPr>
          <a:xfrm>
            <a:off x="-1" y="1309688"/>
            <a:ext cx="2857501" cy="5548312"/>
          </a:xfrm>
          <a:prstGeom prst="round2Same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explain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Marketing Tech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 3-5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slides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describe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structured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way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following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questions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guidance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company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challenges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solve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Tech Stack?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purpose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do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each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component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make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decision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challenges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face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during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implementation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including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change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management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issues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how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overcome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them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key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cases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campaigns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Tech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supports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problem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Tech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solve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terms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"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before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/after"?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also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specify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relevant KPIs.</a:t>
            </a:r>
          </a:p>
        </p:txBody>
      </p:sp>
      <p:sp>
        <p:nvSpPr>
          <p:cNvPr id="9" name="Donut 27">
            <a:extLst>
              <a:ext uri="{FF2B5EF4-FFF2-40B4-BE49-F238E27FC236}">
                <a16:creationId xmlns:a16="http://schemas.microsoft.com/office/drawing/2014/main" id="{0834E612-AD9F-1DC5-A493-CCB009622C60}"/>
              </a:ext>
            </a:extLst>
          </p:cNvPr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198000" rtlCol="0" anchor="ctr"/>
          <a:lstStyle/>
          <a:p>
            <a:pPr algn="ctr"/>
            <a:r>
              <a:rPr lang="de-DE" altLang="ko-KR" sz="1400" dirty="0">
                <a:solidFill>
                  <a:srgbClr val="0E4D65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007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81F991-06AE-0A6E-9310-5FE36FDCA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D7A8D5E0-B7E2-BABF-8635-60579D2FA01E}"/>
              </a:ext>
            </a:extLst>
          </p:cNvPr>
          <p:cNvSpPr/>
          <p:nvPr/>
        </p:nvSpPr>
        <p:spPr>
          <a:xfrm>
            <a:off x="9417299" y="136153"/>
            <a:ext cx="2651425" cy="77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64D8775-9914-96B8-4E51-84B5D1B3347F}"/>
              </a:ext>
            </a:extLst>
          </p:cNvPr>
          <p:cNvSpPr>
            <a:spLocks/>
          </p:cNvSpPr>
          <p:nvPr/>
        </p:nvSpPr>
        <p:spPr>
          <a:xfrm>
            <a:off x="-1" y="1385"/>
            <a:ext cx="12192000" cy="6856615"/>
          </a:xfrm>
          <a:prstGeom prst="rect">
            <a:avLst/>
          </a:prstGeom>
          <a:gradFill>
            <a:gsLst>
              <a:gs pos="0">
                <a:srgbClr val="F9B401">
                  <a:lumMod val="77718"/>
                  <a:lumOff val="22282"/>
                </a:srgbClr>
              </a:gs>
              <a:gs pos="50000">
                <a:srgbClr val="F9B401">
                  <a:lumMod val="27559"/>
                  <a:lumOff val="72441"/>
                  <a:alpha val="78065"/>
                </a:srgbClr>
              </a:gs>
              <a:gs pos="100000">
                <a:srgbClr val="C5E5E6">
                  <a:lumMod val="51156"/>
                  <a:lumOff val="48844"/>
                  <a:alpha val="8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11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45218C4-7C03-0FCE-0DD5-BD190AE19247}"/>
              </a:ext>
            </a:extLst>
          </p:cNvPr>
          <p:cNvGrpSpPr>
            <a:grpSpLocks/>
          </p:cNvGrpSpPr>
          <p:nvPr/>
        </p:nvGrpSpPr>
        <p:grpSpPr>
          <a:xfrm>
            <a:off x="10126092" y="5837452"/>
            <a:ext cx="2065908" cy="1020551"/>
            <a:chOff x="13640723" y="13852530"/>
            <a:chExt cx="2782957" cy="1374769"/>
          </a:xfrm>
        </p:grpSpPr>
        <p:sp>
          <p:nvSpPr>
            <p:cNvPr id="15" name="Eine Ecke des Rechtecks abrunden 14">
              <a:extLst>
                <a:ext uri="{FF2B5EF4-FFF2-40B4-BE49-F238E27FC236}">
                  <a16:creationId xmlns:a16="http://schemas.microsoft.com/office/drawing/2014/main" id="{F465B708-A9E6-BEC4-8CB5-79F2512E0947}"/>
                </a:ext>
              </a:extLst>
            </p:cNvPr>
            <p:cNvSpPr>
              <a:spLocks/>
            </p:cNvSpPr>
            <p:nvPr/>
          </p:nvSpPr>
          <p:spPr>
            <a:xfrm flipH="1">
              <a:off x="13640723" y="13854395"/>
              <a:ext cx="2782957" cy="1372904"/>
            </a:xfrm>
            <a:prstGeom prst="round1Rect">
              <a:avLst/>
            </a:prstGeom>
            <a:solidFill>
              <a:srgbClr val="176D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11"/>
            </a:p>
          </p:txBody>
        </p:sp>
        <p:pic>
          <p:nvPicPr>
            <p:cNvPr id="17" name="Grafik 16" descr="Ein Bild, das Schrift, Tex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E07D2D72-80C4-E57C-207D-259135132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1556" y="13852530"/>
              <a:ext cx="2276060" cy="137290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D58E29F5-9949-3BB6-C10C-251667657CC0}"/>
              </a:ext>
            </a:extLst>
          </p:cNvPr>
          <p:cNvSpPr txBox="1">
            <a:spLocks/>
          </p:cNvSpPr>
          <p:nvPr/>
        </p:nvSpPr>
        <p:spPr>
          <a:xfrm>
            <a:off x="661331" y="305969"/>
            <a:ext cx="6958672" cy="31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de-DE" b="1" dirty="0">
                <a:latin typeface="Kefa" panose="02000506000000020004" pitchFamily="2" charset="77"/>
              </a:rPr>
              <a:t>Ihre Marketing Tech Stack Description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4999C54-8ECC-EA5D-DF00-F7FB50764ABA}"/>
              </a:ext>
            </a:extLst>
          </p:cNvPr>
          <p:cNvSpPr txBox="1">
            <a:spLocks/>
          </p:cNvSpPr>
          <p:nvPr/>
        </p:nvSpPr>
        <p:spPr>
          <a:xfrm>
            <a:off x="95250" y="1419225"/>
            <a:ext cx="2667000" cy="4878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sz="1200" dirty="0">
              <a:solidFill>
                <a:schemeClr val="tx1"/>
              </a:solidFill>
              <a:ea typeface="Roboto Light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643B1BC-0322-72B5-481B-3A85E9DC2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7607" y="0"/>
            <a:ext cx="1972619" cy="11101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217826D-B1FC-56E9-386B-AD57758A2D2A}"/>
              </a:ext>
            </a:extLst>
          </p:cNvPr>
          <p:cNvSpPr txBox="1"/>
          <p:nvPr/>
        </p:nvSpPr>
        <p:spPr>
          <a:xfrm>
            <a:off x="3107094" y="1309688"/>
            <a:ext cx="86494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D4C3E2C-7274-E504-0FCA-8BDE3FF5383D}"/>
              </a:ext>
            </a:extLst>
          </p:cNvPr>
          <p:cNvSpPr/>
          <p:nvPr/>
        </p:nvSpPr>
        <p:spPr>
          <a:xfrm>
            <a:off x="-1" y="1309688"/>
            <a:ext cx="2857501" cy="5548312"/>
          </a:xfrm>
          <a:prstGeom prst="round2SameRect">
            <a:avLst/>
          </a:prstGeom>
          <a:solidFill>
            <a:srgbClr val="DDE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explain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Marketing Tech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 3-5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slides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describe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structured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way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following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questions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guidance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company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challenges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solve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Tech Stack?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purpose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do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each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component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make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this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decision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challenges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face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during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implementation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including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change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management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issues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how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overcome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them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are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key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cases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campaigns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Tech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supports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problem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did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Tech Stack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solve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terms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"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before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/after"?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de-DE" sz="1000" dirty="0">
              <a:solidFill>
                <a:srgbClr val="0E4D65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also </a:t>
            </a:r>
            <a:r>
              <a:rPr lang="de-DE" sz="1000" dirty="0" err="1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specify</a:t>
            </a:r>
            <a:r>
              <a:rPr lang="de-DE" sz="1000" dirty="0">
                <a:solidFill>
                  <a:srgbClr val="0E4D65"/>
                </a:solidFill>
                <a:ea typeface="Roboto" panose="02000000000000000000" pitchFamily="2" charset="0"/>
                <a:cs typeface="Roboto" panose="02000000000000000000" pitchFamily="2" charset="0"/>
              </a:rPr>
              <a:t> relevant KPIs.</a:t>
            </a:r>
          </a:p>
        </p:txBody>
      </p:sp>
      <p:sp>
        <p:nvSpPr>
          <p:cNvPr id="9" name="Donut 27">
            <a:extLst>
              <a:ext uri="{FF2B5EF4-FFF2-40B4-BE49-F238E27FC236}">
                <a16:creationId xmlns:a16="http://schemas.microsoft.com/office/drawing/2014/main" id="{DBEA8386-042D-62B5-3566-6A94A024CC94}"/>
              </a:ext>
            </a:extLst>
          </p:cNvPr>
          <p:cNvSpPr/>
          <p:nvPr/>
        </p:nvSpPr>
        <p:spPr>
          <a:xfrm>
            <a:off x="61758" y="310802"/>
            <a:ext cx="599573" cy="424557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198000" rtlCol="0" anchor="ctr"/>
          <a:lstStyle/>
          <a:p>
            <a:pPr algn="ctr"/>
            <a:r>
              <a:rPr lang="de-DE" altLang="ko-KR" sz="1400" dirty="0">
                <a:solidFill>
                  <a:srgbClr val="0E4D65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5440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">
  <a:themeElements>
    <a:clrScheme name="MarketingTechLab">
      <a:dk1>
        <a:srgbClr val="224F68"/>
      </a:dk1>
      <a:lt1>
        <a:sysClr val="window" lastClr="FFFFFF"/>
      </a:lt1>
      <a:dk2>
        <a:srgbClr val="5F5F5F"/>
      </a:dk2>
      <a:lt2>
        <a:srgbClr val="C3E4E9"/>
      </a:lt2>
      <a:accent1>
        <a:srgbClr val="70C6D1"/>
      </a:accent1>
      <a:accent2>
        <a:srgbClr val="008B96"/>
      </a:accent2>
      <a:accent3>
        <a:srgbClr val="F9B200"/>
      </a:accent3>
      <a:accent4>
        <a:srgbClr val="F6E32E"/>
      </a:accent4>
      <a:accent5>
        <a:srgbClr val="923589"/>
      </a:accent5>
      <a:accent6>
        <a:srgbClr val="8DBD4A"/>
      </a:accent6>
      <a:hlink>
        <a:srgbClr val="224F68"/>
      </a:hlink>
      <a:folHlink>
        <a:srgbClr val="224F68"/>
      </a:folHlink>
    </a:clrScheme>
    <a:fontScheme name="MarketingTechLab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arketingTechLab">
    <a:dk1>
      <a:srgbClr val="224F68"/>
    </a:dk1>
    <a:lt1>
      <a:sysClr val="window" lastClr="FFFFFF"/>
    </a:lt1>
    <a:dk2>
      <a:srgbClr val="5F5F5F"/>
    </a:dk2>
    <a:lt2>
      <a:srgbClr val="C3E4E9"/>
    </a:lt2>
    <a:accent1>
      <a:srgbClr val="70C6D1"/>
    </a:accent1>
    <a:accent2>
      <a:srgbClr val="008B96"/>
    </a:accent2>
    <a:accent3>
      <a:srgbClr val="F9B200"/>
    </a:accent3>
    <a:accent4>
      <a:srgbClr val="F6E32E"/>
    </a:accent4>
    <a:accent5>
      <a:srgbClr val="923589"/>
    </a:accent5>
    <a:accent6>
      <a:srgbClr val="8DBD4A"/>
    </a:accent6>
    <a:hlink>
      <a:srgbClr val="224F68"/>
    </a:hlink>
    <a:folHlink>
      <a:srgbClr val="224F68"/>
    </a:folHlink>
  </a:clrScheme>
</a:themeOverride>
</file>

<file path=ppt/theme/themeOverride2.xml><?xml version="1.0" encoding="utf-8"?>
<a:themeOverride xmlns:a="http://schemas.openxmlformats.org/drawingml/2006/main">
  <a:clrScheme name="MarketingTechLab">
    <a:dk1>
      <a:srgbClr val="224F68"/>
    </a:dk1>
    <a:lt1>
      <a:sysClr val="window" lastClr="FFFFFF"/>
    </a:lt1>
    <a:dk2>
      <a:srgbClr val="5F5F5F"/>
    </a:dk2>
    <a:lt2>
      <a:srgbClr val="C3E4E9"/>
    </a:lt2>
    <a:accent1>
      <a:srgbClr val="70C6D1"/>
    </a:accent1>
    <a:accent2>
      <a:srgbClr val="008B96"/>
    </a:accent2>
    <a:accent3>
      <a:srgbClr val="F9B200"/>
    </a:accent3>
    <a:accent4>
      <a:srgbClr val="F6E32E"/>
    </a:accent4>
    <a:accent5>
      <a:srgbClr val="923589"/>
    </a:accent5>
    <a:accent6>
      <a:srgbClr val="8DBD4A"/>
    </a:accent6>
    <a:hlink>
      <a:srgbClr val="224F68"/>
    </a:hlink>
    <a:folHlink>
      <a:srgbClr val="224F68"/>
    </a:folHlink>
  </a:clrScheme>
</a:themeOverride>
</file>

<file path=ppt/theme/themeOverride3.xml><?xml version="1.0" encoding="utf-8"?>
<a:themeOverride xmlns:a="http://schemas.openxmlformats.org/drawingml/2006/main">
  <a:clrScheme name="MarketingTechLab">
    <a:dk1>
      <a:srgbClr val="224F68"/>
    </a:dk1>
    <a:lt1>
      <a:sysClr val="window" lastClr="FFFFFF"/>
    </a:lt1>
    <a:dk2>
      <a:srgbClr val="5F5F5F"/>
    </a:dk2>
    <a:lt2>
      <a:srgbClr val="C3E4E9"/>
    </a:lt2>
    <a:accent1>
      <a:srgbClr val="70C6D1"/>
    </a:accent1>
    <a:accent2>
      <a:srgbClr val="008B96"/>
    </a:accent2>
    <a:accent3>
      <a:srgbClr val="F9B200"/>
    </a:accent3>
    <a:accent4>
      <a:srgbClr val="F6E32E"/>
    </a:accent4>
    <a:accent5>
      <a:srgbClr val="923589"/>
    </a:accent5>
    <a:accent6>
      <a:srgbClr val="8DBD4A"/>
    </a:accent6>
    <a:hlink>
      <a:srgbClr val="224F68"/>
    </a:hlink>
    <a:folHlink>
      <a:srgbClr val="224F68"/>
    </a:folHlink>
  </a:clrScheme>
</a:themeOverride>
</file>

<file path=ppt/theme/themeOverride4.xml><?xml version="1.0" encoding="utf-8"?>
<a:themeOverride xmlns:a="http://schemas.openxmlformats.org/drawingml/2006/main">
  <a:clrScheme name="MarketingTechLab">
    <a:dk1>
      <a:srgbClr val="224F68"/>
    </a:dk1>
    <a:lt1>
      <a:sysClr val="window" lastClr="FFFFFF"/>
    </a:lt1>
    <a:dk2>
      <a:srgbClr val="5F5F5F"/>
    </a:dk2>
    <a:lt2>
      <a:srgbClr val="C3E4E9"/>
    </a:lt2>
    <a:accent1>
      <a:srgbClr val="70C6D1"/>
    </a:accent1>
    <a:accent2>
      <a:srgbClr val="008B96"/>
    </a:accent2>
    <a:accent3>
      <a:srgbClr val="F9B200"/>
    </a:accent3>
    <a:accent4>
      <a:srgbClr val="F6E32E"/>
    </a:accent4>
    <a:accent5>
      <a:srgbClr val="923589"/>
    </a:accent5>
    <a:accent6>
      <a:srgbClr val="8DBD4A"/>
    </a:accent6>
    <a:hlink>
      <a:srgbClr val="224F68"/>
    </a:hlink>
    <a:folHlink>
      <a:srgbClr val="224F68"/>
    </a:folHlink>
  </a:clrScheme>
</a:themeOverride>
</file>

<file path=ppt/theme/themeOverride5.xml><?xml version="1.0" encoding="utf-8"?>
<a:themeOverride xmlns:a="http://schemas.openxmlformats.org/drawingml/2006/main">
  <a:clrScheme name="MarketingTechLab">
    <a:dk1>
      <a:srgbClr val="224F68"/>
    </a:dk1>
    <a:lt1>
      <a:sysClr val="window" lastClr="FFFFFF"/>
    </a:lt1>
    <a:dk2>
      <a:srgbClr val="5F5F5F"/>
    </a:dk2>
    <a:lt2>
      <a:srgbClr val="C3E4E9"/>
    </a:lt2>
    <a:accent1>
      <a:srgbClr val="70C6D1"/>
    </a:accent1>
    <a:accent2>
      <a:srgbClr val="008B96"/>
    </a:accent2>
    <a:accent3>
      <a:srgbClr val="F9B200"/>
    </a:accent3>
    <a:accent4>
      <a:srgbClr val="F6E32E"/>
    </a:accent4>
    <a:accent5>
      <a:srgbClr val="923589"/>
    </a:accent5>
    <a:accent6>
      <a:srgbClr val="8DBD4A"/>
    </a:accent6>
    <a:hlink>
      <a:srgbClr val="224F68"/>
    </a:hlink>
    <a:folHlink>
      <a:srgbClr val="224F68"/>
    </a:folHlink>
  </a:clrScheme>
</a:themeOverride>
</file>

<file path=ppt/theme/themeOverride6.xml><?xml version="1.0" encoding="utf-8"?>
<a:themeOverride xmlns:a="http://schemas.openxmlformats.org/drawingml/2006/main">
  <a:clrScheme name="MarketingTechLab">
    <a:dk1>
      <a:srgbClr val="224F68"/>
    </a:dk1>
    <a:lt1>
      <a:sysClr val="window" lastClr="FFFFFF"/>
    </a:lt1>
    <a:dk2>
      <a:srgbClr val="5F5F5F"/>
    </a:dk2>
    <a:lt2>
      <a:srgbClr val="C3E4E9"/>
    </a:lt2>
    <a:accent1>
      <a:srgbClr val="70C6D1"/>
    </a:accent1>
    <a:accent2>
      <a:srgbClr val="008B96"/>
    </a:accent2>
    <a:accent3>
      <a:srgbClr val="F9B200"/>
    </a:accent3>
    <a:accent4>
      <a:srgbClr val="F6E32E"/>
    </a:accent4>
    <a:accent5>
      <a:srgbClr val="923589"/>
    </a:accent5>
    <a:accent6>
      <a:srgbClr val="8DBD4A"/>
    </a:accent6>
    <a:hlink>
      <a:srgbClr val="224F68"/>
    </a:hlink>
    <a:folHlink>
      <a:srgbClr val="224F68"/>
    </a:folHlink>
  </a:clrScheme>
</a:themeOverride>
</file>

<file path=ppt/theme/themeOverride7.xml><?xml version="1.0" encoding="utf-8"?>
<a:themeOverride xmlns:a="http://schemas.openxmlformats.org/drawingml/2006/main">
  <a:clrScheme name="MarketingTechLab">
    <a:dk1>
      <a:srgbClr val="224F68"/>
    </a:dk1>
    <a:lt1>
      <a:sysClr val="window" lastClr="FFFFFF"/>
    </a:lt1>
    <a:dk2>
      <a:srgbClr val="5F5F5F"/>
    </a:dk2>
    <a:lt2>
      <a:srgbClr val="C3E4E9"/>
    </a:lt2>
    <a:accent1>
      <a:srgbClr val="70C6D1"/>
    </a:accent1>
    <a:accent2>
      <a:srgbClr val="008B96"/>
    </a:accent2>
    <a:accent3>
      <a:srgbClr val="F9B200"/>
    </a:accent3>
    <a:accent4>
      <a:srgbClr val="F6E32E"/>
    </a:accent4>
    <a:accent5>
      <a:srgbClr val="923589"/>
    </a:accent5>
    <a:accent6>
      <a:srgbClr val="8DBD4A"/>
    </a:accent6>
    <a:hlink>
      <a:srgbClr val="224F68"/>
    </a:hlink>
    <a:folHlink>
      <a:srgbClr val="224F68"/>
    </a:folHlink>
  </a:clrScheme>
</a:themeOverride>
</file>

<file path=ppt/theme/themeOverride8.xml><?xml version="1.0" encoding="utf-8"?>
<a:themeOverride xmlns:a="http://schemas.openxmlformats.org/drawingml/2006/main">
  <a:clrScheme name="MarketingTechLab">
    <a:dk1>
      <a:srgbClr val="224F68"/>
    </a:dk1>
    <a:lt1>
      <a:sysClr val="window" lastClr="FFFFFF"/>
    </a:lt1>
    <a:dk2>
      <a:srgbClr val="5F5F5F"/>
    </a:dk2>
    <a:lt2>
      <a:srgbClr val="C3E4E9"/>
    </a:lt2>
    <a:accent1>
      <a:srgbClr val="70C6D1"/>
    </a:accent1>
    <a:accent2>
      <a:srgbClr val="008B96"/>
    </a:accent2>
    <a:accent3>
      <a:srgbClr val="F9B200"/>
    </a:accent3>
    <a:accent4>
      <a:srgbClr val="F6E32E"/>
    </a:accent4>
    <a:accent5>
      <a:srgbClr val="923589"/>
    </a:accent5>
    <a:accent6>
      <a:srgbClr val="8DBD4A"/>
    </a:accent6>
    <a:hlink>
      <a:srgbClr val="224F68"/>
    </a:hlink>
    <a:folHlink>
      <a:srgbClr val="224F68"/>
    </a:folHlink>
  </a:clrScheme>
</a:themeOverride>
</file>

<file path=ppt/theme/themeOverride9.xml><?xml version="1.0" encoding="utf-8"?>
<a:themeOverride xmlns:a="http://schemas.openxmlformats.org/drawingml/2006/main">
  <a:clrScheme name="MarketingTechLab">
    <a:dk1>
      <a:srgbClr val="224F68"/>
    </a:dk1>
    <a:lt1>
      <a:sysClr val="window" lastClr="FFFFFF"/>
    </a:lt1>
    <a:dk2>
      <a:srgbClr val="5F5F5F"/>
    </a:dk2>
    <a:lt2>
      <a:srgbClr val="C3E4E9"/>
    </a:lt2>
    <a:accent1>
      <a:srgbClr val="70C6D1"/>
    </a:accent1>
    <a:accent2>
      <a:srgbClr val="008B96"/>
    </a:accent2>
    <a:accent3>
      <a:srgbClr val="F9B200"/>
    </a:accent3>
    <a:accent4>
      <a:srgbClr val="F6E32E"/>
    </a:accent4>
    <a:accent5>
      <a:srgbClr val="923589"/>
    </a:accent5>
    <a:accent6>
      <a:srgbClr val="8DBD4A"/>
    </a:accent6>
    <a:hlink>
      <a:srgbClr val="224F68"/>
    </a:hlink>
    <a:folHlink>
      <a:srgbClr val="224F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Microsoft Macintosh PowerPoint</Application>
  <PresentationFormat>Breitbild</PresentationFormat>
  <Paragraphs>301</Paragraphs>
  <Slides>25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9" baseType="lpstr">
      <vt:lpstr>Aptos</vt:lpstr>
      <vt:lpstr>Aptos Display</vt:lpstr>
      <vt:lpstr>Arial</vt:lpstr>
      <vt:lpstr>Kefa</vt:lpstr>
      <vt:lpstr>Kefa II Pro Book</vt:lpstr>
      <vt:lpstr>Kefa II Pro Medium</vt:lpstr>
      <vt:lpstr>Lato Light</vt:lpstr>
      <vt:lpstr>Roboto</vt:lpstr>
      <vt:lpstr>Roboto Light</vt:lpstr>
      <vt:lpstr>Roboto Medium</vt:lpstr>
      <vt:lpstr>Symbol</vt:lpstr>
      <vt:lpstr>Office</vt:lpstr>
      <vt:lpstr>1_Office</vt:lpstr>
      <vt:lpstr>think-cell Slide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Denise Dümdüz</dc:creator>
  <cp:lastModifiedBy>Micha</cp:lastModifiedBy>
  <cp:revision>64</cp:revision>
  <dcterms:created xsi:type="dcterms:W3CDTF">2024-01-22T15:00:03Z</dcterms:created>
  <dcterms:modified xsi:type="dcterms:W3CDTF">2024-02-14T09:43:00Z</dcterms:modified>
</cp:coreProperties>
</file>